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6.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1.jpg" ContentType="image/png"/>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2"/>
  </p:notesMasterIdLst>
  <p:handoutMasterIdLst>
    <p:handoutMasterId r:id="rId23"/>
  </p:handoutMasterIdLst>
  <p:sldIdLst>
    <p:sldId id="256" r:id="rId6"/>
    <p:sldId id="312" r:id="rId7"/>
    <p:sldId id="313" r:id="rId8"/>
    <p:sldId id="314" r:id="rId9"/>
    <p:sldId id="267" r:id="rId10"/>
    <p:sldId id="315" r:id="rId11"/>
    <p:sldId id="318" r:id="rId12"/>
    <p:sldId id="319" r:id="rId13"/>
    <p:sldId id="310" r:id="rId14"/>
    <p:sldId id="321" r:id="rId15"/>
    <p:sldId id="323" r:id="rId16"/>
    <p:sldId id="306" r:id="rId17"/>
    <p:sldId id="325" r:id="rId18"/>
    <p:sldId id="308" r:id="rId19"/>
    <p:sldId id="309" r:id="rId20"/>
    <p:sldId id="273" r:id="rId2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789D2-78F9-4625-ABD3-A87CF2BD9648}" v="32" dt="2024-02-06T13:32:11.774"/>
    <p1510:client id="{ACD2F8A1-E314-43BE-9046-5D2A47C68EA6}" v="35" dt="2024-02-06T09:47:05.188"/>
    <p1510:client id="{CFCCADF5-57C1-4043-8714-A2BAF72EE74E}" v="14" dt="2024-02-06T13:34:30.057"/>
    <p1510:client id="{D6DE07F2-FD4C-4742-9828-A3AD5CA31E0B}" v="180" dt="2024-02-06T13:18:33.458"/>
    <p1510:client id="{DD1C55B1-15BC-4A06-888E-B28DB229B1DF}" v="1" dt="2024-02-07T10:17:55.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601" autoAdjust="0"/>
  </p:normalViewPr>
  <p:slideViewPr>
    <p:cSldViewPr snapToGrid="0">
      <p:cViewPr varScale="1">
        <p:scale>
          <a:sx n="85" d="100"/>
          <a:sy n="85" d="100"/>
        </p:scale>
        <p:origin x="1590"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12-4-2024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12-4-2024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Describe the model’s architecture , img-size 224*224</a:t>
            </a:r>
          </a:p>
        </p:txBody>
      </p:sp>
      <p:sp>
        <p:nvSpPr>
          <p:cNvPr id="4" name="Slide Number Placehold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197485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a:p>
            <a:endParaRPr lang="pl-PL"/>
          </a:p>
          <a:p>
            <a:r>
              <a:rPr lang="en-US"/>
              <a:t>The model from iteration 3 was selected despite slightly lower accuracy (~90%) than others due to its superior stability and predictability. It demonstrated less overfitting and a steady loss reduction, outweighing the higher accuracy but less consistent performance of other iterations, making it the best choice for practical, real-world application.</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172641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Time limit: 2 minutes</a:t>
            </a:r>
          </a:p>
          <a:p>
            <a:endParaRPr lang="pl-PL"/>
          </a:p>
          <a:p>
            <a:pPr marL="0" indent="0">
              <a:buNone/>
            </a:pPr>
            <a:r>
              <a:rPr lang="en-US" sz="1200" b="1">
                <a:solidFill>
                  <a:schemeClr val="tx2"/>
                </a:solidFill>
                <a:latin typeface="Calibri"/>
                <a:ea typeface="Open Sans"/>
                <a:cs typeface="Open Sans"/>
              </a:rPr>
              <a:t>Priority: </a:t>
            </a:r>
            <a:r>
              <a:rPr lang="en-US" sz="1200">
                <a:solidFill>
                  <a:schemeClr val="tx2"/>
                </a:solidFill>
                <a:latin typeface="Calibri"/>
                <a:ea typeface="Open Sans"/>
                <a:cs typeface="Open Sans"/>
              </a:rPr>
              <a:t>High accuracy essential for reliable detection; however, interpretability crucial to address and understand model biases.</a:t>
            </a:r>
          </a:p>
          <a:p>
            <a:pPr marL="0" indent="0">
              <a:buNone/>
            </a:pPr>
            <a:r>
              <a:rPr lang="en-US" sz="1200" b="1">
                <a:solidFill>
                  <a:schemeClr val="tx2"/>
                </a:solidFill>
                <a:latin typeface="Calibri"/>
                <a:ea typeface="Open Sans"/>
                <a:cs typeface="Open Sans"/>
              </a:rPr>
              <a:t>Insights: </a:t>
            </a:r>
            <a:r>
              <a:rPr lang="en-US" sz="1200">
                <a:solidFill>
                  <a:schemeClr val="tx2"/>
                </a:solidFill>
                <a:latin typeface="Calibri"/>
                <a:ea typeface="Open Sans"/>
                <a:cs typeface="Open Sans"/>
              </a:rPr>
              <a:t>Explained AI methods like LIME and GradCAM revealed the model focuses on both human presence and classroom elements, indicating a sophisticated decision-making process that blends object recognition with contextual understanding.</a:t>
            </a:r>
            <a:endParaRPr lang="en-GB" sz="1200">
              <a:solidFill>
                <a:schemeClr val="tx2"/>
              </a:solidFill>
              <a:latin typeface="Calibri"/>
              <a:ea typeface="Open Sans"/>
              <a:cs typeface="Open Sans"/>
            </a:endParaRPr>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12</a:t>
            </a:fld>
            <a:endParaRPr lang="nl-NL"/>
          </a:p>
        </p:txBody>
      </p:sp>
    </p:spTree>
    <p:extLst>
      <p:ext uri="{BB962C8B-B14F-4D97-AF65-F5344CB8AC3E}">
        <p14:creationId xmlns:p14="http://schemas.microsoft.com/office/powerpoint/2010/main" val="1449522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Calibri"/>
                <a:ea typeface="Open Sans"/>
                <a:cs typeface="Open Sans"/>
              </a:rPr>
              <a:t> Time Limit: 1 minute</a:t>
            </a:r>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13</a:t>
            </a:fld>
            <a:endParaRPr lang="nl-NL"/>
          </a:p>
        </p:txBody>
      </p:sp>
    </p:spTree>
    <p:extLst>
      <p:ext uri="{BB962C8B-B14F-4D97-AF65-F5344CB8AC3E}">
        <p14:creationId xmlns:p14="http://schemas.microsoft.com/office/powerpoint/2010/main" val="337042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More balanced and concised results on the right side and lower average time to complete indicates simplification of UI  and possible true effects of the changed prototype</a:t>
            </a:r>
          </a:p>
          <a:p>
            <a:endParaRPr lang="pl-PL"/>
          </a:p>
          <a:p>
            <a:r>
              <a:rPr lang="en-US"/>
              <a:t>The A/B test results indicate a slight improvement in user interaction with version B, reflected in lower completion times. This suggests the simplified UI may have positively influenced user experience. However, further analysis is needed to determine the full impact of the changes, considering the non-normal distribution of data and potential biases in survey responses.</a:t>
            </a:r>
            <a:endParaRPr lang="pl-PL"/>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364464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Time Limit:</a:t>
            </a:r>
            <a:r>
              <a:rPr lang="pl-PL" sz="1200" b="0" i="0" u="none" strike="noStrike">
                <a:solidFill>
                  <a:srgbClr val="000000"/>
                </a:solidFill>
                <a:effectLst/>
                <a:latin typeface="Calibri" panose="020F0502020204030204" pitchFamily="34" charset="0"/>
              </a:rPr>
              <a:t>30 secs</a:t>
            </a:r>
            <a:endParaRPr lang="en-US"/>
          </a:p>
          <a:p>
            <a:endParaRPr lang="pl-PL"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Our application aims to address the inefficiency in quickly identifying and booking accessible study rooms within university settings. This problem leads to wasted time and resources, impacting both students and staff productivity negatively.</a:t>
            </a:r>
            <a:endParaRPr lang="en-US"/>
          </a:p>
          <a:p>
            <a:pPr marL="342900" lvl="1" indent="-342900">
              <a:buClr>
                <a:schemeClr val="accent2"/>
              </a:buClr>
            </a:pPr>
            <a:r>
              <a:rPr lang="pl-PL">
                <a:latin typeface="Calibri"/>
                <a:ea typeface="Open Sans"/>
                <a:cs typeface="Open Sans"/>
              </a:rPr>
              <a:t>	</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2</a:t>
            </a:fld>
            <a:endParaRPr lang="nl-NL"/>
          </a:p>
        </p:txBody>
      </p:sp>
    </p:spTree>
    <p:extLst>
      <p:ext uri="{BB962C8B-B14F-4D97-AF65-F5344CB8AC3E}">
        <p14:creationId xmlns:p14="http://schemas.microsoft.com/office/powerpoint/2010/main" val="55125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Time Limit:</a:t>
            </a:r>
            <a:r>
              <a:rPr lang="pl-PL" sz="1200" b="0" i="0" u="none" strike="noStrike">
                <a:solidFill>
                  <a:srgbClr val="000000"/>
                </a:solidFill>
                <a:effectLst/>
                <a:latin typeface="Calibri" panose="020F0502020204030204" pitchFamily="34" charset="0"/>
              </a:rPr>
              <a:t>30 secs</a:t>
            </a:r>
            <a:endParaRPr lang="en-US"/>
          </a:p>
          <a:p>
            <a:endParaRPr lang="pl-PL"/>
          </a:p>
          <a:p>
            <a:r>
              <a:rPr lang="en-US"/>
              <a:t>Our application addresses a crucial problem identified through market research within university settings: the inefficiency in quickly identifying and booking accessible study rooms. This issue leads to wasted time and resources, impacting both students and staff productivity negatively. Our main stakeholder, The Innovation Square, represents the university administration responsible for campus facilities and operations.</a:t>
            </a:r>
          </a:p>
          <a:p>
            <a:endParaRPr lang="en-US"/>
          </a:p>
          <a:p>
            <a:r>
              <a:rPr lang="en-US"/>
              <a:t>The needs of The Innovation Square include efficient space utilization to accommodate the growing student population, optimized scheduling and allocation of study spaces, and data-driven insights for making informed decisions regarding resource allocation and space management.</a:t>
            </a:r>
          </a:p>
          <a:p>
            <a:endParaRPr lang="en-US"/>
          </a:p>
          <a:p>
            <a:pPr marL="342900" lvl="1" indent="-342900">
              <a:buClr>
                <a:schemeClr val="accent2"/>
              </a:buClr>
            </a:pPr>
            <a:r>
              <a:rPr lang="pl-PL">
                <a:latin typeface="Calibri"/>
                <a:ea typeface="Open Sans"/>
                <a:cs typeface="Open Sans"/>
              </a:rPr>
              <a:t>	    </a:t>
            </a:r>
            <a:r>
              <a:rPr lang="en-GB">
                <a:latin typeface="Calibri"/>
                <a:ea typeface="Open Sans"/>
                <a:cs typeface="Open Sans"/>
              </a:rPr>
              <a:t>Create the first idea for your application: </a:t>
            </a:r>
            <a:endParaRPr lang="en-US">
              <a:latin typeface="Calibri"/>
              <a:ea typeface="Open Sans"/>
              <a:cs typeface="Open Sans"/>
            </a:endParaRPr>
          </a:p>
          <a:p>
            <a:pPr marL="486410" lvl="1" indent="-29210">
              <a:buClr>
                <a:schemeClr val="accent2"/>
              </a:buClr>
            </a:pPr>
            <a:r>
              <a:rPr lang="en-GB" sz="1200">
                <a:ea typeface="Open Sans"/>
                <a:cs typeface="Open Sans"/>
              </a:rPr>
              <a:t> Define the problem based on the market research;</a:t>
            </a:r>
          </a:p>
          <a:p>
            <a:pPr marL="486410" lvl="1" indent="-29210">
              <a:buClr>
                <a:schemeClr val="accent2"/>
              </a:buClr>
            </a:pPr>
            <a:r>
              <a:rPr lang="en-GB" sz="1200">
                <a:ea typeface="Open Sans"/>
                <a:cs typeface="Open Sans"/>
              </a:rPr>
              <a:t> Mention your main stakeholder and his needs;</a:t>
            </a:r>
          </a:p>
          <a:p>
            <a:pPr marL="486410" lvl="1" indent="-29210">
              <a:buClr>
                <a:schemeClr val="accent2"/>
              </a:buClr>
            </a:pPr>
            <a:r>
              <a:rPr lang="en-GB" sz="1200">
                <a:ea typeface="Open Sans"/>
                <a:cs typeface="Open Sans"/>
              </a:rPr>
              <a:t> Fill in and present the DAPS diagram;</a:t>
            </a:r>
          </a:p>
          <a:p>
            <a:pPr marL="486410" lvl="1" indent="-29210">
              <a:buClr>
                <a:srgbClr val="EC7C30"/>
              </a:buClr>
            </a:pPr>
            <a:r>
              <a:rPr lang="en-GB" sz="1200">
                <a:latin typeface="Calibri"/>
                <a:ea typeface="Open Sans"/>
                <a:cs typeface="Open Sans"/>
              </a:rPr>
              <a:t> Explain your idea for an application.</a:t>
            </a:r>
            <a:endParaRPr lang="pl-PL" sz="1200">
              <a:latin typeface="Calibri"/>
              <a:ea typeface="Open Sans"/>
              <a:cs typeface="Open Sans"/>
            </a:endParaRPr>
          </a:p>
          <a:p>
            <a:pPr marL="486410" lvl="1" indent="-29210">
              <a:buClr>
                <a:srgbClr val="EC7C30"/>
              </a:buClr>
            </a:pPr>
            <a:endParaRPr lang="pl-PL" sz="1200">
              <a:latin typeface="Calibri"/>
              <a:ea typeface="Open Sans"/>
              <a:cs typeface="Open Sans"/>
            </a:endParaRPr>
          </a:p>
          <a:p>
            <a:pPr marL="486410" lvl="1" indent="-29210">
              <a:buClr>
                <a:srgbClr val="EC7C30"/>
              </a:buClr>
            </a:pPr>
            <a:r>
              <a:rPr lang="pl-PL" sz="1200">
                <a:latin typeface="Calibri"/>
                <a:ea typeface="Open Sans"/>
                <a:cs typeface="Open Sans"/>
              </a:rPr>
              <a:t>Tell my idea of the APP  (how it works, and thanks to that huge universities can better manage their space which will provide them a greater profit. As a result we as student will receive access to more equipment</a:t>
            </a:r>
          </a:p>
          <a:p>
            <a:pPr marL="486410" lvl="1" indent="-29210">
              <a:buClr>
                <a:srgbClr val="EC7C30"/>
              </a:buClr>
            </a:pPr>
            <a:r>
              <a:rPr lang="pl-PL" sz="1200">
                <a:latin typeface="Calibri"/>
                <a:ea typeface="Open Sans"/>
                <a:cs typeface="Open Sans"/>
              </a:rPr>
              <a:t>Basen on market research</a:t>
            </a:r>
            <a:endParaRPr lang="en-GB" sz="1200">
              <a:latin typeface="Calibri"/>
              <a:ea typeface="Open Sans"/>
              <a:cs typeface="Open Sans"/>
            </a:endParaRPr>
          </a:p>
          <a:p>
            <a:endParaRPr lang="pl-PL"/>
          </a:p>
          <a:p>
            <a:endParaRPr lang="pl-PL"/>
          </a:p>
          <a:p>
            <a:r>
              <a:rPr lang="en-US"/>
              <a:t>To tackle this challenge, we propose a Data-Analytic Problem-Solving (DAPS) approach, outlined in our DAPS diagram. The diagram includes three key components:</a:t>
            </a:r>
          </a:p>
          <a:p>
            <a:endParaRPr lang="en-US"/>
          </a:p>
          <a:p>
            <a:r>
              <a:rPr lang="en-US"/>
              <a:t>1. **Data-Analytic Problem:** Detecting classroom occupancy using machine learning algorithms.</a:t>
            </a:r>
          </a:p>
          <a:p>
            <a:r>
              <a:rPr lang="en-US"/>
              <a:t>2. **Decision Framework:** Utilizing occupancy data to optimize space management and scheduling.</a:t>
            </a:r>
          </a:p>
          <a:p>
            <a:r>
              <a:rPr lang="en-US"/>
              <a:t>3. **Business Value:** Enhancing operational efficiency, improving the overall campus experience, and supporting data-driven decision-making in facility management.</a:t>
            </a:r>
          </a:p>
          <a:p>
            <a:endParaRPr lang="en-US"/>
          </a:p>
          <a:p>
            <a:r>
              <a:rPr lang="en-US"/>
              <a:t>Our application concept, named the Classroom Occupancy Detection System (CODS), leverages image classification algorithms to assess visual data from classroom contexts. CODS aims to process and analyze images of classrooms in real-time to determine occupancy status (occupied or vacant). By providing binary classification outputs, CODS aids in optimizing space management and scheduling while supporting decision-making by The Innovation Square to allocate resources effectively and enhance the overall campus experience. This aligns with market demands, addresses stakeholder needs, and offers a practical solution to the identified problem of inefficient space utilization in educational institutions.</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420761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application addresses a crucial problem identified through market research within university settings: the inefficiency in quickly identifying and booking accessible study rooms. This issue leads to wasted time and resources, impacting both students and staff productivity negatively. Our main stakeholder, The Innovation Square, represents the university administration responsible for campus facilities and operations.</a:t>
            </a:r>
          </a:p>
          <a:p>
            <a:endParaRPr lang="en-US"/>
          </a:p>
          <a:p>
            <a:r>
              <a:rPr lang="en-US"/>
              <a:t>The needs of The Innovation Square include efficient space utilization to accommodate the growing student population, optimized scheduling and allocation of study spaces, and data-driven insights for making informed decisions regarding resource allocation and space management.</a:t>
            </a:r>
          </a:p>
          <a:p>
            <a:endParaRPr lang="en-US"/>
          </a:p>
          <a:p>
            <a:pPr marL="342900" lvl="1" indent="-342900">
              <a:buClr>
                <a:schemeClr val="accent2"/>
              </a:buClr>
            </a:pPr>
            <a:r>
              <a:rPr lang="pl-PL">
                <a:latin typeface="Calibri"/>
                <a:ea typeface="Open Sans"/>
                <a:cs typeface="Open Sans"/>
              </a:rPr>
              <a:t>	    </a:t>
            </a:r>
            <a:r>
              <a:rPr lang="en-GB">
                <a:latin typeface="Calibri"/>
                <a:ea typeface="Open Sans"/>
                <a:cs typeface="Open Sans"/>
              </a:rPr>
              <a:t>Create the first idea for your application: </a:t>
            </a:r>
            <a:endParaRPr lang="en-US">
              <a:latin typeface="Calibri"/>
              <a:ea typeface="Open Sans"/>
              <a:cs typeface="Open Sans"/>
            </a:endParaRPr>
          </a:p>
          <a:p>
            <a:pPr marL="486410" lvl="1" indent="-29210">
              <a:buClr>
                <a:schemeClr val="accent2"/>
              </a:buClr>
            </a:pPr>
            <a:r>
              <a:rPr lang="en-GB" sz="1200">
                <a:ea typeface="Open Sans"/>
                <a:cs typeface="Open Sans"/>
              </a:rPr>
              <a:t> Define the problem based on the market research;</a:t>
            </a:r>
          </a:p>
          <a:p>
            <a:pPr marL="486410" lvl="1" indent="-29210">
              <a:buClr>
                <a:schemeClr val="accent2"/>
              </a:buClr>
            </a:pPr>
            <a:r>
              <a:rPr lang="en-GB" sz="1200">
                <a:ea typeface="Open Sans"/>
                <a:cs typeface="Open Sans"/>
              </a:rPr>
              <a:t> Mention your main stakeholder and his needs;</a:t>
            </a:r>
          </a:p>
          <a:p>
            <a:pPr marL="486410" lvl="1" indent="-29210">
              <a:buClr>
                <a:schemeClr val="accent2"/>
              </a:buClr>
            </a:pPr>
            <a:r>
              <a:rPr lang="en-GB" sz="1200">
                <a:ea typeface="Open Sans"/>
                <a:cs typeface="Open Sans"/>
              </a:rPr>
              <a:t> Fill in and present the DAPS diagram;</a:t>
            </a:r>
          </a:p>
          <a:p>
            <a:pPr marL="486410" lvl="1" indent="-29210">
              <a:buClr>
                <a:srgbClr val="EC7C30"/>
              </a:buClr>
            </a:pPr>
            <a:r>
              <a:rPr lang="en-GB" sz="1200">
                <a:latin typeface="Calibri"/>
                <a:ea typeface="Open Sans"/>
                <a:cs typeface="Open Sans"/>
              </a:rPr>
              <a:t> Explain your idea for an application.</a:t>
            </a:r>
            <a:endParaRPr lang="pl-PL" sz="1200">
              <a:latin typeface="Calibri"/>
              <a:ea typeface="Open Sans"/>
              <a:cs typeface="Open Sans"/>
            </a:endParaRPr>
          </a:p>
          <a:p>
            <a:pPr marL="486410" lvl="1" indent="-29210">
              <a:buClr>
                <a:srgbClr val="EC7C30"/>
              </a:buClr>
            </a:pPr>
            <a:endParaRPr lang="pl-PL" sz="1200">
              <a:latin typeface="Calibri"/>
              <a:ea typeface="Open Sans"/>
              <a:cs typeface="Open Sans"/>
            </a:endParaRPr>
          </a:p>
          <a:p>
            <a:pPr marL="486410" lvl="1" indent="-29210">
              <a:buClr>
                <a:srgbClr val="EC7C30"/>
              </a:buClr>
            </a:pPr>
            <a:r>
              <a:rPr lang="pl-PL" sz="1200">
                <a:latin typeface="Calibri"/>
                <a:ea typeface="Open Sans"/>
                <a:cs typeface="Open Sans"/>
              </a:rPr>
              <a:t>Tell my idea of the APP  (how it works, and thanks to that huge universities can better manage their space which will provide them a greater profit. As a result we as student will receive access to more equipment</a:t>
            </a:r>
          </a:p>
          <a:p>
            <a:pPr marL="486410" lvl="1" indent="-29210">
              <a:buClr>
                <a:srgbClr val="EC7C30"/>
              </a:buClr>
            </a:pPr>
            <a:r>
              <a:rPr lang="pl-PL" sz="1200">
                <a:latin typeface="Calibri"/>
                <a:ea typeface="Open Sans"/>
                <a:cs typeface="Open Sans"/>
              </a:rPr>
              <a:t>Basen on market research</a:t>
            </a:r>
            <a:endParaRPr lang="en-GB" sz="1200">
              <a:latin typeface="Calibri"/>
              <a:ea typeface="Open Sans"/>
              <a:cs typeface="Open Sans"/>
            </a:endParaRPr>
          </a:p>
          <a:p>
            <a:endParaRPr lang="pl-PL"/>
          </a:p>
          <a:p>
            <a:endParaRPr lang="pl-PL"/>
          </a:p>
          <a:p>
            <a:r>
              <a:rPr lang="en-US"/>
              <a:t>To tackle this challenge, we propose a Data-Analytic Problem-Solving (DAPS) approach, outlined in our DAPS diagram. The diagram includes three key components:</a:t>
            </a:r>
          </a:p>
          <a:p>
            <a:endParaRPr lang="en-US"/>
          </a:p>
          <a:p>
            <a:r>
              <a:rPr lang="en-US"/>
              <a:t>1. **Data-Analytic Problem:** Detecting classroom occupancy using machine learning algorithms.</a:t>
            </a:r>
          </a:p>
          <a:p>
            <a:r>
              <a:rPr lang="en-US"/>
              <a:t>2. **Decision Framework:** Utilizing occupancy data to optimize space management and scheduling.</a:t>
            </a:r>
          </a:p>
          <a:p>
            <a:r>
              <a:rPr lang="en-US"/>
              <a:t>3. **Business Value:** Enhancing operational efficiency, improving the overall campus experience, and supporting data-driven decision-making in facility management.</a:t>
            </a:r>
          </a:p>
          <a:p>
            <a:endParaRPr lang="en-US"/>
          </a:p>
          <a:p>
            <a:r>
              <a:rPr lang="en-US"/>
              <a:t>Our application concept, named the Classroom Occupancy Detection System (CODS), leverages image classification algorithms to assess visual data from classroom contexts. CODS aims to process and analyze images of classrooms in real-time to determine occupancy status (occupied or vacant). By providing binary classification outputs, CODS aids in optimizing space management and scheduling while supporting decision-making by The Innovation Square to allocate resources effectively and enhance the overall campus experience. This aligns with market demands, addresses stakeholder needs, and offers a practical solution to the identified problem of inefficient space utilization in educational institutions.</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82155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Time Limit:</a:t>
            </a:r>
            <a:r>
              <a:rPr lang="pl-PL" sz="1200" b="0" i="0" u="none" strike="noStrike">
                <a:solidFill>
                  <a:srgbClr val="000000"/>
                </a:solidFill>
                <a:effectLst/>
                <a:latin typeface="Calibri" panose="020F0502020204030204" pitchFamily="34" charset="0"/>
              </a:rPr>
              <a:t>30 secs</a:t>
            </a:r>
            <a:endParaRPr lang="en-US"/>
          </a:p>
          <a:p>
            <a:endParaRPr lang="pl-PL"/>
          </a:p>
          <a:p>
            <a:r>
              <a:rPr lang="en-US"/>
              <a:t>Our application addresses a crucial problem identified through market research within university settings: the inefficiency in quickly identifying and booking accessible study rooms. This issue leads to wasted time and resources, impacting both students and staff productivity negatively. Our main stakeholder, The Innovation Square, represents the university administration responsible for campus facilities and operations.</a:t>
            </a:r>
          </a:p>
          <a:p>
            <a:endParaRPr lang="en-US"/>
          </a:p>
          <a:p>
            <a:r>
              <a:rPr lang="en-US"/>
              <a:t>The needs of The Innovation Square include efficient space utilization to accommodate the growing student population, optimized scheduling and allocation of study spaces, and data-driven insights for making informed decisions regarding resource allocation and space management.</a:t>
            </a:r>
          </a:p>
          <a:p>
            <a:endParaRPr lang="en-US"/>
          </a:p>
          <a:p>
            <a:pPr marL="342900" lvl="1" indent="-342900">
              <a:buClr>
                <a:schemeClr val="accent2"/>
              </a:buClr>
            </a:pPr>
            <a:r>
              <a:rPr lang="pl-PL">
                <a:latin typeface="Calibri"/>
                <a:ea typeface="Open Sans"/>
                <a:cs typeface="Open Sans"/>
              </a:rPr>
              <a:t>	    </a:t>
            </a:r>
            <a:r>
              <a:rPr lang="en-GB">
                <a:latin typeface="Calibri"/>
                <a:ea typeface="Open Sans"/>
                <a:cs typeface="Open Sans"/>
              </a:rPr>
              <a:t>Create the first idea for your application: </a:t>
            </a:r>
            <a:endParaRPr lang="en-US">
              <a:latin typeface="Calibri"/>
              <a:ea typeface="Open Sans"/>
              <a:cs typeface="Open Sans"/>
            </a:endParaRPr>
          </a:p>
          <a:p>
            <a:pPr marL="486410" lvl="1" indent="-29210">
              <a:buClr>
                <a:schemeClr val="accent2"/>
              </a:buClr>
            </a:pPr>
            <a:r>
              <a:rPr lang="en-GB" sz="1200">
                <a:ea typeface="Open Sans"/>
                <a:cs typeface="Open Sans"/>
              </a:rPr>
              <a:t> Define the problem based on the market research;</a:t>
            </a:r>
          </a:p>
          <a:p>
            <a:pPr marL="486410" lvl="1" indent="-29210">
              <a:buClr>
                <a:schemeClr val="accent2"/>
              </a:buClr>
            </a:pPr>
            <a:r>
              <a:rPr lang="en-GB" sz="1200">
                <a:ea typeface="Open Sans"/>
                <a:cs typeface="Open Sans"/>
              </a:rPr>
              <a:t> Mention your main stakeholder and his needs;</a:t>
            </a:r>
          </a:p>
          <a:p>
            <a:pPr marL="486410" lvl="1" indent="-29210">
              <a:buClr>
                <a:schemeClr val="accent2"/>
              </a:buClr>
            </a:pPr>
            <a:r>
              <a:rPr lang="en-GB" sz="1200">
                <a:ea typeface="Open Sans"/>
                <a:cs typeface="Open Sans"/>
              </a:rPr>
              <a:t> Fill in and present the DAPS diagram;</a:t>
            </a:r>
          </a:p>
          <a:p>
            <a:pPr marL="486410" lvl="1" indent="-29210">
              <a:buClr>
                <a:srgbClr val="EC7C30"/>
              </a:buClr>
            </a:pPr>
            <a:r>
              <a:rPr lang="en-GB" sz="1200">
                <a:latin typeface="Calibri"/>
                <a:ea typeface="Open Sans"/>
                <a:cs typeface="Open Sans"/>
              </a:rPr>
              <a:t> Explain your idea for an application.</a:t>
            </a:r>
            <a:endParaRPr lang="pl-PL" sz="1200">
              <a:latin typeface="Calibri"/>
              <a:ea typeface="Open Sans"/>
              <a:cs typeface="Open Sans"/>
            </a:endParaRPr>
          </a:p>
          <a:p>
            <a:pPr marL="486410" lvl="1" indent="-29210">
              <a:buClr>
                <a:srgbClr val="EC7C30"/>
              </a:buClr>
            </a:pPr>
            <a:endParaRPr lang="pl-PL" sz="1200">
              <a:latin typeface="Calibri"/>
              <a:ea typeface="Open Sans"/>
              <a:cs typeface="Open Sans"/>
            </a:endParaRPr>
          </a:p>
          <a:p>
            <a:pPr marL="486410" lvl="1" indent="-29210">
              <a:buClr>
                <a:srgbClr val="EC7C30"/>
              </a:buClr>
            </a:pPr>
            <a:r>
              <a:rPr lang="pl-PL" sz="1200">
                <a:latin typeface="Calibri"/>
                <a:ea typeface="Open Sans"/>
                <a:cs typeface="Open Sans"/>
              </a:rPr>
              <a:t>Tell my idea of the APP  (how it works, and thanks to that huge universities can better manage their space which will provide them a greater profit. As a result we as student will receive access to more equipment</a:t>
            </a:r>
          </a:p>
          <a:p>
            <a:pPr marL="486410" lvl="1" indent="-29210">
              <a:buClr>
                <a:srgbClr val="EC7C30"/>
              </a:buClr>
            </a:pPr>
            <a:r>
              <a:rPr lang="pl-PL" sz="1200">
                <a:latin typeface="Calibri"/>
                <a:ea typeface="Open Sans"/>
                <a:cs typeface="Open Sans"/>
              </a:rPr>
              <a:t>Basen on market research</a:t>
            </a:r>
            <a:endParaRPr lang="en-GB" sz="1200">
              <a:latin typeface="Calibri"/>
              <a:ea typeface="Open Sans"/>
              <a:cs typeface="Open Sans"/>
            </a:endParaRPr>
          </a:p>
          <a:p>
            <a:endParaRPr lang="pl-PL"/>
          </a:p>
          <a:p>
            <a:endParaRPr lang="pl-PL"/>
          </a:p>
          <a:p>
            <a:r>
              <a:rPr lang="en-US"/>
              <a:t>To tackle this challenge, we propose a Data-Analytic Problem-Solving (DAPS) approach, outlined in our DAPS diagram. The diagram includes three key components:</a:t>
            </a:r>
          </a:p>
          <a:p>
            <a:endParaRPr lang="en-US"/>
          </a:p>
          <a:p>
            <a:r>
              <a:rPr lang="en-US"/>
              <a:t>1. **Data-Analytic Problem:** Detecting classroom occupancy using machine learning algorithms.</a:t>
            </a:r>
          </a:p>
          <a:p>
            <a:r>
              <a:rPr lang="en-US"/>
              <a:t>2. **Decision Framework:** Utilizing occupancy data to optimize space management and scheduling.</a:t>
            </a:r>
          </a:p>
          <a:p>
            <a:r>
              <a:rPr lang="en-US"/>
              <a:t>3. **Business Value:** Enhancing operational efficiency, improving the overall campus experience, and supporting data-driven decision-making in facility management.</a:t>
            </a:r>
          </a:p>
          <a:p>
            <a:endParaRPr lang="en-US"/>
          </a:p>
          <a:p>
            <a:r>
              <a:rPr lang="en-US"/>
              <a:t>Our application concept, named the Classroom Occupancy Detection System (CODS), leverages image classification algorithms to assess visual data from classroom contexts. CODS aims to process and analyze images of classrooms in real-time to determine occupancy status (occupied or vacant). By providing binary classification outputs, CODS aids in optimizing space management and scheduling while supporting decision-making by The Innovation Square to allocate resources effectively and enhance the overall campus experience. This aligns with market demands, addresses stakeholder needs, and offers a practical solution to the identified problem of inefficient space utilization in educational institutions.</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419368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Time Limit:</a:t>
            </a:r>
            <a:r>
              <a:rPr lang="pl-PL" sz="1200" b="0" i="0" u="none" strike="noStrike">
                <a:solidFill>
                  <a:srgbClr val="000000"/>
                </a:solidFill>
                <a:effectLst/>
                <a:latin typeface="Calibri" panose="020F0502020204030204" pitchFamily="34" charset="0"/>
              </a:rPr>
              <a:t>30 secs</a:t>
            </a:r>
            <a:endParaRPr lang="en-US"/>
          </a:p>
          <a:p>
            <a:endParaRPr lang="pl-PL"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Our main stakeholder is The Innovation Square, representing the university administration responsible for campus facilities and operations. Their needs include efficient space utilization to accommodate the growing student population, optimized scheduling and allocation of study spaces, and data-driven insights for making informed decisions regarding resource allocation and space management.</a:t>
            </a:r>
            <a:endParaRPr lang="pl-PL" b="0" i="0">
              <a:solidFill>
                <a:srgbClr val="ECECEC"/>
              </a:solidFill>
              <a:effectLst/>
              <a:highlight>
                <a:srgbClr val="212121"/>
              </a:highlight>
              <a:latin typeface="Söhne"/>
            </a:endParaRPr>
          </a:p>
          <a:p>
            <a:endParaRPr lang="pl-PL" b="0" i="0">
              <a:solidFill>
                <a:srgbClr val="ECECEC"/>
              </a:solidFill>
              <a:effectLst/>
              <a:highlight>
                <a:srgbClr val="212121"/>
              </a:highlight>
              <a:latin typeface="Söhne"/>
            </a:endParaRPr>
          </a:p>
          <a:p>
            <a:r>
              <a:rPr lang="pl-PL" b="0" i="0">
                <a:solidFill>
                  <a:srgbClr val="ECECEC"/>
                </a:solidFill>
                <a:effectLst/>
                <a:highlight>
                  <a:srgbClr val="212121"/>
                </a:highlight>
                <a:latin typeface="Söhne"/>
              </a:rPr>
              <a:t>My main stakeholder is The Innovation Square which focuses on efficient managing , moreover they have collaboration with many companies who could profit from efficient space management </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168597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Calibri"/>
                <a:ea typeface="Open Sans"/>
                <a:cs typeface="Open Sans"/>
              </a:rPr>
              <a:t> Time Limit: </a:t>
            </a:r>
            <a:r>
              <a:rPr lang="pl-PL" sz="1200">
                <a:latin typeface="Calibri"/>
                <a:ea typeface="Open Sans"/>
                <a:cs typeface="Open Sans"/>
              </a:rPr>
              <a:t>30 secs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What your model will classify?</a:t>
            </a:r>
            <a:endParaRPr lang="pl-PL" sz="1200">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How many classes? </a:t>
            </a:r>
            <a:endParaRPr lang="pl-PL" sz="1200">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Show some examples of classes.</a:t>
            </a:r>
            <a:endParaRPr lang="pl-PL" sz="1200">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How many image per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 </a:t>
            </a:r>
            <a:endParaRPr lang="pl-PL" sz="1200">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What your model will classify? </a:t>
            </a:r>
          </a:p>
          <a:p>
            <a:endParaRPr lang="pl-PL"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For my image classification problem, I'll be training my model to classify room occupancy status in university classrooms. </a:t>
            </a:r>
            <a:endParaRPr lang="pl-PL" sz="1200" b="0" i="0">
              <a:solidFill>
                <a:srgbClr val="ECECEC"/>
              </a:solidFill>
              <a:effectLst/>
              <a:highlight>
                <a:srgbClr val="212121"/>
              </a:highlight>
              <a:latin typeface="Söhne"/>
              <a:ea typeface="+mn-ea"/>
              <a:cs typeface="+mn-cs"/>
            </a:endParaRPr>
          </a:p>
          <a:p>
            <a:r>
              <a:rPr lang="en-GB" sz="1200">
                <a:ea typeface="Open Sans"/>
                <a:cs typeface="Open Sans"/>
              </a:rPr>
              <a:t>How many classes?</a:t>
            </a:r>
            <a:r>
              <a:rPr lang="pl-PL" sz="1200">
                <a:ea typeface="Open Sans"/>
                <a:cs typeface="Open Sans"/>
              </a:rPr>
              <a:t> </a:t>
            </a:r>
            <a:r>
              <a:rPr lang="en-GB" sz="1200">
                <a:ea typeface="Open Sans"/>
                <a:cs typeface="Open Sans"/>
              </a:rPr>
              <a:t> </a:t>
            </a:r>
            <a:endParaRPr lang="pl-PL" sz="1200">
              <a:ea typeface="Open Sans"/>
              <a:cs typeface="Open Sans"/>
            </a:endParaRPr>
          </a:p>
          <a:p>
            <a:endParaRPr lang="pl-PL" sz="1200">
              <a:ea typeface="Open Sans"/>
              <a:cs typeface="Open Sans"/>
            </a:endParaRPr>
          </a:p>
          <a:p>
            <a:r>
              <a:rPr lang="en-US" b="0" i="0">
                <a:solidFill>
                  <a:srgbClr val="ECECEC"/>
                </a:solidFill>
                <a:effectLst/>
                <a:highlight>
                  <a:srgbClr val="212121"/>
                </a:highlight>
                <a:latin typeface="Söhne"/>
              </a:rPr>
              <a:t>I'll classify images into two classes: „</a:t>
            </a:r>
            <a:r>
              <a:rPr lang="pl-PL" b="0" i="0">
                <a:solidFill>
                  <a:srgbClr val="ECECEC"/>
                </a:solidFill>
                <a:effectLst/>
                <a:highlight>
                  <a:srgbClr val="212121"/>
                </a:highlight>
                <a:latin typeface="Söhne"/>
              </a:rPr>
              <a:t>empty</a:t>
            </a:r>
            <a:r>
              <a:rPr lang="en-US" b="0" i="0">
                <a:solidFill>
                  <a:srgbClr val="ECECEC"/>
                </a:solidFill>
                <a:effectLst/>
                <a:highlight>
                  <a:srgbClr val="212121"/>
                </a:highlight>
                <a:latin typeface="Söhne"/>
              </a:rPr>
              <a:t>" or „</a:t>
            </a:r>
            <a:r>
              <a:rPr lang="pl-PL" b="0" i="0">
                <a:solidFill>
                  <a:srgbClr val="ECECEC"/>
                </a:solidFill>
                <a:effectLst/>
                <a:highlight>
                  <a:srgbClr val="212121"/>
                </a:highlight>
                <a:latin typeface="Söhne"/>
              </a:rPr>
              <a:t>not empty</a:t>
            </a:r>
            <a:r>
              <a:rPr lang="en-US" b="0" i="0">
                <a:solidFill>
                  <a:srgbClr val="ECECEC"/>
                </a:solidFill>
                <a:effectLst/>
                <a:highlight>
                  <a:srgbClr val="212121"/>
                </a:highlight>
                <a:latin typeface="Söhne"/>
              </a:rPr>
              <a:t>.</a:t>
            </a:r>
            <a:endParaRPr lang="pl-PL" sz="1200">
              <a:ea typeface="Open Sans"/>
              <a:cs typeface="Open Sans"/>
            </a:endParaRPr>
          </a:p>
          <a:p>
            <a:endParaRPr lang="pl-PL" sz="1200">
              <a:ea typeface="Open Sans"/>
              <a:cs typeface="Open Sans"/>
            </a:endParaRPr>
          </a:p>
          <a:p>
            <a:r>
              <a:rPr lang="en-GB" sz="1200">
                <a:ea typeface="Open Sans"/>
                <a:cs typeface="Open Sans"/>
              </a:rPr>
              <a:t>Show some examples of classes.</a:t>
            </a:r>
            <a:endParaRPr lang="pl-PL" sz="1200">
              <a:ea typeface="Open Sans"/>
              <a:cs typeface="Open Sans"/>
            </a:endParaRPr>
          </a:p>
          <a:p>
            <a:endParaRPr lang="pl-PL" sz="1200">
              <a:ea typeface="Open Sans"/>
              <a:cs typeface="Open Sans"/>
            </a:endParaRPr>
          </a:p>
          <a:p>
            <a:r>
              <a:rPr lang="pl-PL" sz="1200">
                <a:ea typeface="Open Sans"/>
                <a:cs typeface="Open Sans"/>
              </a:rPr>
              <a:t>These are examples of classes </a:t>
            </a:r>
          </a:p>
          <a:p>
            <a:r>
              <a:rPr lang="en-GB" sz="1200">
                <a:ea typeface="Open Sans"/>
                <a:cs typeface="Open Sans"/>
              </a:rPr>
              <a:t>How many image per class?</a:t>
            </a:r>
            <a:endParaRPr lang="pl-PL" sz="1200">
              <a:ea typeface="Open Sans"/>
              <a:cs typeface="Open Sans"/>
            </a:endParaRPr>
          </a:p>
          <a:p>
            <a:r>
              <a:rPr lang="pl-PL" sz="1200">
                <a:ea typeface="Open Sans"/>
                <a:cs typeface="Open Sans"/>
              </a:rPr>
              <a:t>100 images per class</a:t>
            </a:r>
            <a:endParaRPr lang="en-GB" sz="1200">
              <a:ea typeface="Open Sans"/>
              <a:cs typeface="Open Sans"/>
            </a:endParaRPr>
          </a:p>
          <a:p>
            <a:endParaRPr lang="pl-PL" b="0" i="0">
              <a:solidFill>
                <a:srgbClr val="ECECEC"/>
              </a:solidFill>
              <a:effectLst/>
              <a:highlight>
                <a:srgbClr val="212121"/>
              </a:highlight>
              <a:latin typeface="Söhne"/>
            </a:endParaRPr>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150423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Calibri"/>
                <a:ea typeface="Open Sans"/>
                <a:cs typeface="Open Sans"/>
              </a:rPr>
              <a:t> Time Limit:</a:t>
            </a:r>
            <a:r>
              <a:rPr lang="pl-PL" sz="1200">
                <a:latin typeface="Calibri"/>
                <a:ea typeface="Open Sans"/>
                <a:cs typeface="Open Sans"/>
              </a:rPr>
              <a:t> </a:t>
            </a:r>
            <a:r>
              <a:rPr lang="en-GB" sz="1200">
                <a:latin typeface="Calibri"/>
                <a:ea typeface="Open Sans"/>
                <a:cs typeface="Open Sans"/>
              </a:rPr>
              <a:t> Time Limit: </a:t>
            </a:r>
            <a:r>
              <a:rPr lang="pl-PL" sz="1200">
                <a:latin typeface="Calibri"/>
                <a:ea typeface="Open Sans"/>
                <a:cs typeface="Open Sans"/>
              </a:rPr>
              <a:t>30 secs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a:latin typeface="Calibri"/>
                <a:ea typeface="Open Sans"/>
                <a:cs typeface="Open Sans"/>
              </a:rPr>
              <a:t>This enables to assess with is our end-goal and the accuracy we need to achieve in order to make an efficient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Calibri"/>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 </a:t>
            </a:r>
            <a:endParaRPr lang="pl-PL" sz="1200">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Open Sans"/>
                <a:cs typeface="Open Sans"/>
              </a:rPr>
              <a:t>What your model will classify? </a:t>
            </a:r>
          </a:p>
          <a:p>
            <a:endParaRPr lang="pl-PL"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For my image classification problem, I'll be training my model to classify room occupancy status in university classrooms. </a:t>
            </a:r>
            <a:endParaRPr lang="pl-PL" sz="1200" b="0" i="0">
              <a:solidFill>
                <a:srgbClr val="ECECEC"/>
              </a:solidFill>
              <a:effectLst/>
              <a:highlight>
                <a:srgbClr val="212121"/>
              </a:highlight>
              <a:latin typeface="Söhne"/>
              <a:ea typeface="+mn-ea"/>
              <a:cs typeface="+mn-cs"/>
            </a:endParaRPr>
          </a:p>
          <a:p>
            <a:r>
              <a:rPr lang="en-GB" sz="1200">
                <a:ea typeface="Open Sans"/>
                <a:cs typeface="Open Sans"/>
              </a:rPr>
              <a:t>How many classes?</a:t>
            </a:r>
            <a:r>
              <a:rPr lang="pl-PL" sz="1200">
                <a:ea typeface="Open Sans"/>
                <a:cs typeface="Open Sans"/>
              </a:rPr>
              <a:t> </a:t>
            </a:r>
            <a:r>
              <a:rPr lang="en-GB" sz="1200">
                <a:ea typeface="Open Sans"/>
                <a:cs typeface="Open Sans"/>
              </a:rPr>
              <a:t> </a:t>
            </a:r>
            <a:endParaRPr lang="pl-PL" sz="1200">
              <a:ea typeface="Open Sans"/>
              <a:cs typeface="Open Sans"/>
            </a:endParaRPr>
          </a:p>
          <a:p>
            <a:endParaRPr lang="pl-PL" sz="1200">
              <a:ea typeface="Open Sans"/>
              <a:cs typeface="Open Sans"/>
            </a:endParaRPr>
          </a:p>
          <a:p>
            <a:r>
              <a:rPr lang="en-US" b="0" i="0">
                <a:solidFill>
                  <a:srgbClr val="ECECEC"/>
                </a:solidFill>
                <a:effectLst/>
                <a:highlight>
                  <a:srgbClr val="212121"/>
                </a:highlight>
                <a:latin typeface="Söhne"/>
              </a:rPr>
              <a:t>I'll classify images into two classes: „</a:t>
            </a:r>
            <a:r>
              <a:rPr lang="pl-PL" b="0" i="0">
                <a:solidFill>
                  <a:srgbClr val="ECECEC"/>
                </a:solidFill>
                <a:effectLst/>
                <a:highlight>
                  <a:srgbClr val="212121"/>
                </a:highlight>
                <a:latin typeface="Söhne"/>
              </a:rPr>
              <a:t>empty</a:t>
            </a:r>
            <a:r>
              <a:rPr lang="en-US" b="0" i="0">
                <a:solidFill>
                  <a:srgbClr val="ECECEC"/>
                </a:solidFill>
                <a:effectLst/>
                <a:highlight>
                  <a:srgbClr val="212121"/>
                </a:highlight>
                <a:latin typeface="Söhne"/>
              </a:rPr>
              <a:t>" or „</a:t>
            </a:r>
            <a:r>
              <a:rPr lang="pl-PL" b="0" i="0">
                <a:solidFill>
                  <a:srgbClr val="ECECEC"/>
                </a:solidFill>
                <a:effectLst/>
                <a:highlight>
                  <a:srgbClr val="212121"/>
                </a:highlight>
                <a:latin typeface="Söhne"/>
              </a:rPr>
              <a:t>not empty</a:t>
            </a:r>
            <a:r>
              <a:rPr lang="en-US" b="0" i="0">
                <a:solidFill>
                  <a:srgbClr val="ECECEC"/>
                </a:solidFill>
                <a:effectLst/>
                <a:highlight>
                  <a:srgbClr val="212121"/>
                </a:highlight>
                <a:latin typeface="Söhne"/>
              </a:rPr>
              <a:t>.</a:t>
            </a:r>
            <a:endParaRPr lang="pl-PL" sz="1200">
              <a:ea typeface="Open Sans"/>
              <a:cs typeface="Open Sans"/>
            </a:endParaRPr>
          </a:p>
          <a:p>
            <a:endParaRPr lang="pl-PL" sz="1200">
              <a:ea typeface="Open Sans"/>
              <a:cs typeface="Open Sans"/>
            </a:endParaRPr>
          </a:p>
          <a:p>
            <a:r>
              <a:rPr lang="en-GB" sz="1200">
                <a:ea typeface="Open Sans"/>
                <a:cs typeface="Open Sans"/>
              </a:rPr>
              <a:t>Show some examples of classes.</a:t>
            </a:r>
            <a:endParaRPr lang="pl-PL" sz="1200">
              <a:ea typeface="Open Sans"/>
              <a:cs typeface="Open Sans"/>
            </a:endParaRPr>
          </a:p>
          <a:p>
            <a:endParaRPr lang="pl-PL" sz="1200">
              <a:ea typeface="Open Sans"/>
              <a:cs typeface="Open Sans"/>
            </a:endParaRPr>
          </a:p>
          <a:p>
            <a:r>
              <a:rPr lang="pl-PL" sz="1200">
                <a:ea typeface="Open Sans"/>
                <a:cs typeface="Open Sans"/>
              </a:rPr>
              <a:t>These are examples of classes </a:t>
            </a:r>
          </a:p>
          <a:p>
            <a:r>
              <a:rPr lang="en-GB" sz="1200">
                <a:ea typeface="Open Sans"/>
                <a:cs typeface="Open Sans"/>
              </a:rPr>
              <a:t>How many image per class?</a:t>
            </a:r>
            <a:endParaRPr lang="pl-PL" sz="1200">
              <a:ea typeface="Open Sans"/>
              <a:cs typeface="Open Sans"/>
            </a:endParaRPr>
          </a:p>
          <a:p>
            <a:r>
              <a:rPr lang="pl-PL" sz="1200">
                <a:ea typeface="Open Sans"/>
                <a:cs typeface="Open Sans"/>
              </a:rPr>
              <a:t>100 images per class</a:t>
            </a:r>
            <a:endParaRPr lang="en-GB" sz="1200">
              <a:ea typeface="Open Sans"/>
              <a:cs typeface="Open Sans"/>
            </a:endParaRPr>
          </a:p>
          <a:p>
            <a:endParaRPr lang="pl-PL" b="0" i="0">
              <a:solidFill>
                <a:srgbClr val="ECECEC"/>
              </a:solidFill>
              <a:effectLst/>
              <a:highlight>
                <a:srgbClr val="212121"/>
              </a:highlight>
              <a:latin typeface="Söhne"/>
            </a:endParaRPr>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30250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
                <a:schemeClr val="accent2"/>
              </a:buClr>
              <a:buSzTx/>
              <a:buFontTx/>
              <a:buNone/>
              <a:tabLst/>
              <a:defRPr/>
            </a:pPr>
            <a:r>
              <a:rPr lang="pl-PL" sz="1200">
                <a:latin typeface="Calibri"/>
                <a:ea typeface="Open Sans"/>
                <a:cs typeface="Open Sans"/>
              </a:rPr>
              <a:t>Time :30 secs</a:t>
            </a:r>
          </a:p>
          <a:p>
            <a:pPr marL="457200" marR="0" lvl="1" indent="0" algn="l" defTabSz="914400" rtl="0" eaLnBrk="1" fontAlgn="auto" latinLnBrk="0" hangingPunct="1">
              <a:lnSpc>
                <a:spcPct val="100000"/>
              </a:lnSpc>
              <a:spcBef>
                <a:spcPts val="0"/>
              </a:spcBef>
              <a:spcAft>
                <a:spcPts val="0"/>
              </a:spcAft>
              <a:buClr>
                <a:schemeClr val="accent2"/>
              </a:buClr>
              <a:buSzTx/>
              <a:buFontTx/>
              <a:buNone/>
              <a:tabLst/>
              <a:defRPr/>
            </a:pPr>
            <a:r>
              <a:rPr lang="en-GB" sz="1200">
                <a:latin typeface="Calibri"/>
                <a:ea typeface="Open Sans"/>
                <a:cs typeface="Open Sans"/>
              </a:rPr>
              <a:t>Describe the iterations that you performed while building your model (focus on the steps with more impact on the model’s performance).</a:t>
            </a:r>
          </a:p>
          <a:p>
            <a:pPr marL="457200" lvl="1" indent="0">
              <a:buClr>
                <a:schemeClr val="accent2"/>
              </a:buClr>
              <a:buNone/>
            </a:pPr>
            <a:endParaRPr lang="pl-PL" sz="1200" b="1">
              <a:ea typeface="Open Sans"/>
              <a:cs typeface="Open Sans"/>
            </a:endParaRPr>
          </a:p>
          <a:p>
            <a:pPr marL="457200" lvl="1" indent="0">
              <a:buClr>
                <a:schemeClr val="accent2"/>
              </a:buClr>
              <a:buNone/>
            </a:pPr>
            <a:endParaRPr lang="pl-PL" sz="1200" b="1">
              <a:ea typeface="Open Sans"/>
              <a:cs typeface="Open Sans"/>
            </a:endParaRPr>
          </a:p>
          <a:p>
            <a:pPr marL="457200" lvl="1" indent="0">
              <a:buClr>
                <a:schemeClr val="accent2"/>
              </a:buClr>
              <a:buNone/>
            </a:pPr>
            <a:r>
              <a:rPr lang="en-US" sz="1200" b="1">
                <a:ea typeface="Open Sans"/>
                <a:cs typeface="Open Sans"/>
              </a:rPr>
              <a:t>Iteration 1</a:t>
            </a:r>
            <a:r>
              <a:rPr lang="en-US" sz="1200">
                <a:ea typeface="Open Sans"/>
                <a:cs typeface="Open Sans"/>
              </a:rPr>
              <a:t>: Built a basic CNN, experimented with low-resolution images, and simple data augmentation.</a:t>
            </a:r>
            <a:endParaRPr lang="pl-PL" sz="1200">
              <a:ea typeface="Open Sans"/>
              <a:cs typeface="Open Sans"/>
            </a:endParaRPr>
          </a:p>
          <a:p>
            <a:pPr marL="457200" lvl="1" indent="0">
              <a:buClr>
                <a:schemeClr val="accent2"/>
              </a:buClr>
              <a:buNone/>
            </a:pPr>
            <a:endParaRPr lang="en-US" sz="1200">
              <a:ea typeface="Open Sans"/>
              <a:cs typeface="Open Sans"/>
            </a:endParaRPr>
          </a:p>
          <a:p>
            <a:pPr marL="457200" lvl="1" indent="0">
              <a:buClr>
                <a:schemeClr val="accent2"/>
              </a:buClr>
              <a:buNone/>
            </a:pPr>
            <a:r>
              <a:rPr lang="en-US" sz="1200" b="1">
                <a:ea typeface="Open Sans"/>
                <a:cs typeface="Open Sans"/>
              </a:rPr>
              <a:t>Iteration 2</a:t>
            </a:r>
            <a:r>
              <a:rPr lang="en-US" sz="1200">
                <a:ea typeface="Open Sans"/>
                <a:cs typeface="Open Sans"/>
              </a:rPr>
              <a:t>: Improved data diversity through direct image import and shuffling, aiming for enhanced learning.</a:t>
            </a:r>
          </a:p>
          <a:p>
            <a:pPr marL="457200" lvl="1" indent="0">
              <a:buClr>
                <a:schemeClr val="accent2"/>
              </a:buClr>
              <a:buNone/>
            </a:pPr>
            <a:r>
              <a:rPr lang="en-US" sz="1200" b="1">
                <a:ea typeface="Open Sans"/>
                <a:cs typeface="Open Sans"/>
              </a:rPr>
              <a:t>Iteration 3:</a:t>
            </a:r>
          </a:p>
          <a:p>
            <a:pPr marL="457200" lvl="1" indent="0">
              <a:buClr>
                <a:schemeClr val="accent2"/>
              </a:buClr>
              <a:buNone/>
            </a:pPr>
            <a:r>
              <a:rPr lang="en-US" sz="1200">
                <a:ea typeface="Open Sans"/>
                <a:cs typeface="Open Sans"/>
              </a:rPr>
              <a:t>Upped image resolution for finer feature capture.</a:t>
            </a:r>
          </a:p>
          <a:p>
            <a:pPr marL="457200" lvl="1" indent="0">
              <a:buClr>
                <a:schemeClr val="accent2"/>
              </a:buClr>
              <a:buNone/>
            </a:pPr>
            <a:r>
              <a:rPr lang="en-US" sz="1200">
                <a:ea typeface="Open Sans"/>
                <a:cs typeface="Open Sans"/>
              </a:rPr>
              <a:t>Tested MobileNet for improved feature extraction.</a:t>
            </a:r>
          </a:p>
          <a:p>
            <a:pPr marL="457200" lvl="1" indent="0">
              <a:buClr>
                <a:schemeClr val="accent2"/>
              </a:buClr>
              <a:buNone/>
            </a:pPr>
            <a:endParaRPr lang="pl-PL" sz="1200" b="1">
              <a:ea typeface="Open Sans"/>
              <a:cs typeface="Open Sans"/>
            </a:endParaRPr>
          </a:p>
          <a:p>
            <a:pPr marL="457200" lvl="1" indent="0">
              <a:buClr>
                <a:schemeClr val="accent2"/>
              </a:buClr>
              <a:buNone/>
            </a:pPr>
            <a:r>
              <a:rPr lang="en-US" sz="1200" b="1">
                <a:ea typeface="Open Sans"/>
                <a:cs typeface="Open Sans"/>
              </a:rPr>
              <a:t>Iteration 4:</a:t>
            </a:r>
            <a:r>
              <a:rPr lang="en-US" sz="1200">
                <a:ea typeface="Open Sans"/>
                <a:cs typeface="Open Sans"/>
              </a:rPr>
              <a:t> Further refined by employing EfficientNetB1, maximizing feature extraction capabilities with increased resolution and custom dense layers for precision.</a:t>
            </a:r>
            <a:endParaRPr lang="en-GB" sz="1200">
              <a:ea typeface="Open Sans"/>
              <a:cs typeface="Open Sans"/>
            </a:endParaRPr>
          </a:p>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9</a:t>
            </a:fld>
            <a:endParaRPr lang="nl-NL"/>
          </a:p>
        </p:txBody>
      </p:sp>
    </p:spTree>
    <p:extLst>
      <p:ext uri="{BB962C8B-B14F-4D97-AF65-F5344CB8AC3E}">
        <p14:creationId xmlns:p14="http://schemas.microsoft.com/office/powerpoint/2010/main" val="65634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a:xfrm>
            <a:off x="1727200" y="5264314"/>
            <a:ext cx="9372600" cy="982134"/>
          </a:xfrm>
        </p:spPr>
        <p:txBody>
          <a:bodyPr/>
          <a:lstStyle/>
          <a:p>
            <a:r>
              <a:rPr lang="pl-PL"/>
              <a:t>Dominik Ptaszek</a:t>
            </a:r>
            <a:endParaRPr lang="nl-NL"/>
          </a:p>
          <a:p>
            <a:r>
              <a:rPr lang="pl-PL"/>
              <a:t>231643</a:t>
            </a:r>
            <a:endParaRPr lang="nl-NL"/>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235570"/>
            <a:ext cx="9372600" cy="1852898"/>
          </a:xfrm>
        </p:spPr>
        <p:txBody>
          <a:bodyPr/>
          <a:lstStyle/>
          <a:p>
            <a:r>
              <a:rPr lang="en-NL"/>
              <a:t>Project Proposal</a:t>
            </a:r>
            <a:r>
              <a:rPr lang="en-US"/>
              <a:t>:</a:t>
            </a:r>
            <a:br>
              <a:rPr lang="pl-PL"/>
            </a:br>
            <a:r>
              <a:rPr lang="pl-PL" sz="4100"/>
              <a:t>Classroom Occupancy Detection System</a:t>
            </a:r>
            <a:endParaRPr lang="nl-NL" sz="4100"/>
          </a:p>
        </p:txBody>
      </p:sp>
    </p:spTree>
    <p:extLst>
      <p:ext uri="{BB962C8B-B14F-4D97-AF65-F5344CB8AC3E}">
        <p14:creationId xmlns:p14="http://schemas.microsoft.com/office/powerpoint/2010/main" val="98919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0" y="1990023"/>
            <a:ext cx="3815074" cy="3627730"/>
          </a:xfrm>
        </p:spPr>
        <p:txBody>
          <a:bodyPr wrap="square" lIns="91440" tIns="45720" rIns="91440" bIns="45720" anchor="t">
            <a:noAutofit/>
          </a:bodyPr>
          <a:lstStyle/>
          <a:p>
            <a:pPr marL="457200" lvl="1" indent="0">
              <a:buClr>
                <a:schemeClr val="accent2"/>
              </a:buClr>
              <a:buNone/>
            </a:pPr>
            <a:r>
              <a:rPr lang="pl-PL" b="1">
                <a:solidFill>
                  <a:schemeClr val="tx2"/>
                </a:solidFill>
                <a:ea typeface="Open Sans"/>
                <a:cs typeface="Open Sans"/>
              </a:rPr>
              <a:t>Final model architecture choice : iteration 3</a:t>
            </a:r>
          </a:p>
          <a:p>
            <a:pPr marL="457200" lvl="1" indent="0">
              <a:buClr>
                <a:schemeClr val="accent2"/>
              </a:buClr>
              <a:buNone/>
            </a:pPr>
            <a:endParaRPr lang="pl-PL" b="1">
              <a:solidFill>
                <a:schemeClr val="tx2"/>
              </a:solidFill>
              <a:ea typeface="Open Sans"/>
              <a:cs typeface="Open Sans"/>
            </a:endParaRPr>
          </a:p>
          <a:p>
            <a:pPr marL="457200" lvl="1" indent="0">
              <a:buClr>
                <a:schemeClr val="accent2"/>
              </a:buClr>
              <a:buNone/>
            </a:pPr>
            <a:r>
              <a:rPr lang="en-US" sz="2000">
                <a:solidFill>
                  <a:schemeClr val="tx2"/>
                </a:solidFill>
                <a:ea typeface="Open Sans"/>
                <a:cs typeface="Open Sans"/>
              </a:rPr>
              <a:t>Accuracy: Approx. </a:t>
            </a:r>
            <a:r>
              <a:rPr lang="en-US" sz="2000" b="1">
                <a:solidFill>
                  <a:schemeClr val="tx2"/>
                </a:solidFill>
                <a:ea typeface="Open Sans"/>
                <a:cs typeface="Open Sans"/>
              </a:rPr>
              <a:t>90%</a:t>
            </a:r>
            <a:endParaRPr lang="pl-PL" sz="2000" b="1">
              <a:solidFill>
                <a:schemeClr val="tx2"/>
              </a:solidFill>
              <a:ea typeface="Open Sans"/>
              <a:cs typeface="Open Sans"/>
            </a:endParaRPr>
          </a:p>
          <a:p>
            <a:pPr marL="457200" lvl="1" indent="0">
              <a:buClr>
                <a:schemeClr val="accent2"/>
              </a:buClr>
              <a:buNone/>
            </a:pPr>
            <a:endParaRPr lang="en-US" sz="2000" b="1">
              <a:solidFill>
                <a:schemeClr val="tx2"/>
              </a:solidFill>
              <a:ea typeface="Open Sans"/>
              <a:cs typeface="Open Sans"/>
            </a:endParaRPr>
          </a:p>
          <a:p>
            <a:pPr marL="457200" lvl="1" indent="0">
              <a:buClr>
                <a:schemeClr val="accent2"/>
              </a:buClr>
              <a:buNone/>
            </a:pPr>
            <a:endParaRPr lang="en-GB" b="1" dirty="0">
              <a:solidFill>
                <a:schemeClr val="tx2"/>
              </a:solidFill>
              <a:ea typeface="Open Sans"/>
              <a:cs typeface="Open Sans"/>
            </a:endParaRPr>
          </a:p>
          <a:p>
            <a:pPr marL="486410" lvl="1" indent="-29210">
              <a:buClr>
                <a:schemeClr val="accent2"/>
              </a:buClr>
            </a:pPr>
            <a:endParaRPr lang="en-GB" b="1" dirty="0">
              <a:solidFill>
                <a:schemeClr val="tx2"/>
              </a:solidFill>
              <a:ea typeface="Open Sans"/>
              <a:cs typeface="Open Sans"/>
            </a:endParaRPr>
          </a:p>
          <a:p>
            <a:pPr marL="486410" lvl="1" indent="-29210">
              <a:buClr>
                <a:schemeClr val="accent2"/>
              </a:buClr>
            </a:pPr>
            <a:endParaRPr lang="en-GB" b="1" dirty="0">
              <a:solidFill>
                <a:schemeClr val="tx2"/>
              </a:solidFill>
              <a:ea typeface="Open Sans"/>
              <a:cs typeface="Open Sans"/>
            </a:endParaRPr>
          </a:p>
          <a:p>
            <a:pPr marL="0" indent="-29210"/>
            <a:endParaRPr lang="en-GB" sz="2400" b="1">
              <a:solidFill>
                <a:schemeClr val="tx2"/>
              </a:solidFill>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3" name="Picture 2">
            <a:extLst>
              <a:ext uri="{FF2B5EF4-FFF2-40B4-BE49-F238E27FC236}">
                <a16:creationId xmlns:a16="http://schemas.microsoft.com/office/drawing/2014/main" id="{38F20B1B-D7D5-5C57-2446-5C05B07B2358}"/>
              </a:ext>
            </a:extLst>
          </p:cNvPr>
          <p:cNvPicPr>
            <a:picLocks noChangeAspect="1"/>
          </p:cNvPicPr>
          <p:nvPr/>
        </p:nvPicPr>
        <p:blipFill>
          <a:blip r:embed="rId3"/>
          <a:stretch>
            <a:fillRect/>
          </a:stretch>
        </p:blipFill>
        <p:spPr>
          <a:xfrm>
            <a:off x="3815074" y="1809309"/>
            <a:ext cx="8139985" cy="4119860"/>
          </a:xfrm>
          <a:prstGeom prst="rect">
            <a:avLst/>
          </a:prstGeom>
        </p:spPr>
      </p:pic>
    </p:spTree>
    <p:extLst>
      <p:ext uri="{BB962C8B-B14F-4D97-AF65-F5344CB8AC3E}">
        <p14:creationId xmlns:p14="http://schemas.microsoft.com/office/powerpoint/2010/main" val="36256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180574"/>
            <a:ext cx="11144922" cy="867684"/>
          </a:xfrm>
        </p:spPr>
        <p:txBody>
          <a:bodyPr/>
          <a:lstStyle/>
          <a:p>
            <a:r>
              <a:rPr lang="en-US"/>
              <a:t>Model Performance</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11</a:t>
            </a:fld>
            <a:endParaRPr lang="nl-NL"/>
          </a:p>
        </p:txBody>
      </p:sp>
      <p:pic>
        <p:nvPicPr>
          <p:cNvPr id="3" name="Picture 2">
            <a:extLst>
              <a:ext uri="{FF2B5EF4-FFF2-40B4-BE49-F238E27FC236}">
                <a16:creationId xmlns:a16="http://schemas.microsoft.com/office/drawing/2014/main" id="{C24E5685-7B5D-2738-479C-A6E4BF1A5A43}"/>
              </a:ext>
            </a:extLst>
          </p:cNvPr>
          <p:cNvPicPr>
            <a:picLocks noChangeAspect="1"/>
          </p:cNvPicPr>
          <p:nvPr/>
        </p:nvPicPr>
        <p:blipFill>
          <a:blip r:embed="rId3"/>
          <a:stretch>
            <a:fillRect/>
          </a:stretch>
        </p:blipFill>
        <p:spPr>
          <a:xfrm>
            <a:off x="203491" y="1048258"/>
            <a:ext cx="11785017" cy="3599648"/>
          </a:xfrm>
          <a:prstGeom prst="rect">
            <a:avLst/>
          </a:prstGeom>
        </p:spPr>
      </p:pic>
      <p:sp>
        <p:nvSpPr>
          <p:cNvPr id="6" name="TextBox 5">
            <a:extLst>
              <a:ext uri="{FF2B5EF4-FFF2-40B4-BE49-F238E27FC236}">
                <a16:creationId xmlns:a16="http://schemas.microsoft.com/office/drawing/2014/main" id="{8EE4CCD4-D65E-6F63-287F-4FD87C1889D9}"/>
              </a:ext>
            </a:extLst>
          </p:cNvPr>
          <p:cNvSpPr txBox="1"/>
          <p:nvPr/>
        </p:nvSpPr>
        <p:spPr>
          <a:xfrm>
            <a:off x="203491" y="5178962"/>
            <a:ext cx="6094070" cy="646331"/>
          </a:xfrm>
          <a:prstGeom prst="rect">
            <a:avLst/>
          </a:prstGeom>
          <a:noFill/>
        </p:spPr>
        <p:txBody>
          <a:bodyPr wrap="square">
            <a:spAutoFit/>
          </a:bodyPr>
          <a:lstStyle/>
          <a:p>
            <a:r>
              <a:rPr lang="pl-PL" i="1">
                <a:solidFill>
                  <a:schemeClr val="tx2"/>
                </a:solidFill>
              </a:rPr>
              <a:t>Learning rate: 0.0001</a:t>
            </a:r>
          </a:p>
          <a:p>
            <a:r>
              <a:rPr lang="pl-PL" i="1">
                <a:solidFill>
                  <a:schemeClr val="tx2"/>
                </a:solidFill>
              </a:rPr>
              <a:t>Test accuracy: 0.909 % Test loss: 0.233</a:t>
            </a:r>
          </a:p>
        </p:txBody>
      </p:sp>
    </p:spTree>
    <p:extLst>
      <p:ext uri="{BB962C8B-B14F-4D97-AF65-F5344CB8AC3E}">
        <p14:creationId xmlns:p14="http://schemas.microsoft.com/office/powerpoint/2010/main" val="14425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Responsible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09196" y="1328930"/>
            <a:ext cx="5376672" cy="3627730"/>
          </a:xfrm>
        </p:spPr>
        <p:txBody>
          <a:bodyPr wrap="square" lIns="91440" tIns="45720" rIns="91440" bIns="45720" anchor="t">
            <a:noAutofit/>
          </a:bodyPr>
          <a:lstStyle/>
          <a:p>
            <a:pPr marL="0" indent="0">
              <a:buNone/>
            </a:pPr>
            <a:endParaRPr lang="en-GB" sz="2000">
              <a:latin typeface="Calibri"/>
              <a:ea typeface="Open Sans"/>
              <a:cs typeface="Open Sans"/>
            </a:endParaRPr>
          </a:p>
          <a:p>
            <a:pPr marL="0" indent="0">
              <a:buNone/>
            </a:pPr>
            <a:endParaRPr lang="pl-PL" sz="2000" b="1">
              <a:latin typeface="Calibri"/>
              <a:ea typeface="Open Sans"/>
              <a:cs typeface="Open Sans"/>
            </a:endParaRPr>
          </a:p>
          <a:p>
            <a:pPr marL="0" indent="0">
              <a:buNone/>
            </a:pPr>
            <a:r>
              <a:rPr lang="en-US" sz="2400" b="1">
                <a:solidFill>
                  <a:schemeClr val="tx2"/>
                </a:solidFill>
                <a:latin typeface="Calibri"/>
                <a:ea typeface="Open Sans"/>
                <a:cs typeface="Open Sans"/>
              </a:rPr>
              <a:t>Accuracy vs. Interpretability:</a:t>
            </a:r>
          </a:p>
          <a:p>
            <a:pPr marL="0" indent="0">
              <a:buNone/>
            </a:pPr>
            <a:endParaRPr lang="en-US" sz="2000">
              <a:solidFill>
                <a:schemeClr val="tx2"/>
              </a:solidFill>
              <a:latin typeface="Calibri"/>
              <a:ea typeface="Open Sans"/>
              <a:cs typeface="Open Sans"/>
            </a:endParaRPr>
          </a:p>
          <a:p>
            <a:pPr marL="0" indent="0">
              <a:buNone/>
            </a:pPr>
            <a:r>
              <a:rPr lang="en-US" sz="2000" b="1">
                <a:solidFill>
                  <a:schemeClr val="tx2"/>
                </a:solidFill>
                <a:latin typeface="Calibri"/>
                <a:ea typeface="Open Sans"/>
                <a:cs typeface="Open Sans"/>
              </a:rPr>
              <a:t>Priority: </a:t>
            </a:r>
            <a:r>
              <a:rPr lang="en-US" sz="2000">
                <a:solidFill>
                  <a:schemeClr val="tx2"/>
                </a:solidFill>
                <a:latin typeface="Calibri"/>
                <a:ea typeface="Open Sans"/>
                <a:cs typeface="Open Sans"/>
              </a:rPr>
              <a:t>High accuracy </a:t>
            </a:r>
            <a:r>
              <a:rPr lang="pl-PL" sz="2000">
                <a:solidFill>
                  <a:schemeClr val="tx2"/>
                </a:solidFill>
                <a:latin typeface="Calibri"/>
                <a:ea typeface="Open Sans"/>
                <a:cs typeface="Open Sans"/>
              </a:rPr>
              <a:t>is </a:t>
            </a:r>
            <a:r>
              <a:rPr lang="en-US" sz="2000">
                <a:solidFill>
                  <a:schemeClr val="tx2"/>
                </a:solidFill>
                <a:latin typeface="Calibri"/>
                <a:ea typeface="Open Sans"/>
                <a:cs typeface="Open Sans"/>
              </a:rPr>
              <a:t>essentia</a:t>
            </a:r>
            <a:r>
              <a:rPr lang="pl-PL" sz="2000">
                <a:solidFill>
                  <a:schemeClr val="tx2"/>
                </a:solidFill>
                <a:latin typeface="Calibri"/>
                <a:ea typeface="Open Sans"/>
                <a:cs typeface="Open Sans"/>
              </a:rPr>
              <a:t>l but bias needs to be addressed </a:t>
            </a:r>
          </a:p>
          <a:p>
            <a:pPr marL="0" indent="0">
              <a:buNone/>
            </a:pPr>
            <a:r>
              <a:rPr lang="en-US" sz="2000" b="1">
                <a:solidFill>
                  <a:schemeClr val="tx2"/>
                </a:solidFill>
                <a:latin typeface="Calibri"/>
                <a:ea typeface="Open Sans"/>
                <a:cs typeface="Open Sans"/>
              </a:rPr>
              <a:t>Insights: </a:t>
            </a:r>
            <a:r>
              <a:rPr lang="en-US" sz="2000">
                <a:solidFill>
                  <a:schemeClr val="tx2"/>
                </a:solidFill>
                <a:latin typeface="Calibri"/>
                <a:ea typeface="Open Sans"/>
                <a:cs typeface="Open Sans"/>
              </a:rPr>
              <a:t>LIME and GradCAM revealed</a:t>
            </a:r>
            <a:r>
              <a:rPr lang="pl-PL" sz="2000">
                <a:solidFill>
                  <a:schemeClr val="tx2"/>
                </a:solidFill>
                <a:latin typeface="Calibri"/>
                <a:ea typeface="Open Sans"/>
                <a:cs typeface="Open Sans"/>
              </a:rPr>
              <a:t> model’s ability to detect people</a:t>
            </a:r>
            <a:endParaRPr lang="en-GB" sz="2000">
              <a:solidFill>
                <a:schemeClr val="tx2"/>
              </a:solidFill>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Model Interpretability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12</a:t>
            </a:fld>
            <a:endParaRPr lang="nl-NL"/>
          </a:p>
        </p:txBody>
      </p:sp>
      <p:pic>
        <p:nvPicPr>
          <p:cNvPr id="3" name="Picture 2">
            <a:extLst>
              <a:ext uri="{FF2B5EF4-FFF2-40B4-BE49-F238E27FC236}">
                <a16:creationId xmlns:a16="http://schemas.microsoft.com/office/drawing/2014/main" id="{7E7C0EA0-8EE0-32D9-830D-14C27F64DB68}"/>
              </a:ext>
            </a:extLst>
          </p:cNvPr>
          <p:cNvPicPr>
            <a:picLocks noChangeAspect="1"/>
          </p:cNvPicPr>
          <p:nvPr/>
        </p:nvPicPr>
        <p:blipFill>
          <a:blip r:embed="rId3"/>
          <a:stretch>
            <a:fillRect/>
          </a:stretch>
        </p:blipFill>
        <p:spPr>
          <a:xfrm>
            <a:off x="6815330" y="649218"/>
            <a:ext cx="4690877" cy="4690877"/>
          </a:xfrm>
          <a:prstGeom prst="rect">
            <a:avLst/>
          </a:prstGeom>
        </p:spPr>
      </p:pic>
      <p:sp>
        <p:nvSpPr>
          <p:cNvPr id="5" name="TextBox 4">
            <a:extLst>
              <a:ext uri="{FF2B5EF4-FFF2-40B4-BE49-F238E27FC236}">
                <a16:creationId xmlns:a16="http://schemas.microsoft.com/office/drawing/2014/main" id="{CBC823A6-0E66-24B8-55FE-1C5E3C6F49C9}"/>
              </a:ext>
            </a:extLst>
          </p:cNvPr>
          <p:cNvSpPr txBox="1"/>
          <p:nvPr/>
        </p:nvSpPr>
        <p:spPr>
          <a:xfrm>
            <a:off x="6815330" y="5573477"/>
            <a:ext cx="6144768" cy="369332"/>
          </a:xfrm>
          <a:prstGeom prst="rect">
            <a:avLst/>
          </a:prstGeom>
          <a:noFill/>
        </p:spPr>
        <p:txBody>
          <a:bodyPr wrap="square">
            <a:spAutoFit/>
          </a:bodyPr>
          <a:lstStyle/>
          <a:p>
            <a:r>
              <a:rPr lang="pl-PL" i="1">
                <a:solidFill>
                  <a:schemeClr val="tx2"/>
                </a:solidFill>
              </a:rPr>
              <a:t>Properly classified „not empty” classroom</a:t>
            </a:r>
          </a:p>
        </p:txBody>
      </p:sp>
      <p:pic>
        <p:nvPicPr>
          <p:cNvPr id="13" name="Picture 12" descr="A group of people sitting in a room&#10;&#10;Description automatically generated">
            <a:extLst>
              <a:ext uri="{FF2B5EF4-FFF2-40B4-BE49-F238E27FC236}">
                <a16:creationId xmlns:a16="http://schemas.microsoft.com/office/drawing/2014/main" id="{9E027E63-AEF8-8DE5-0E4E-89B0FA7B8C2D}"/>
              </a:ext>
            </a:extLst>
          </p:cNvPr>
          <p:cNvPicPr>
            <a:picLocks noChangeAspect="1"/>
          </p:cNvPicPr>
          <p:nvPr/>
        </p:nvPicPr>
        <p:blipFill>
          <a:blip r:embed="rId4"/>
          <a:stretch>
            <a:fillRect/>
          </a:stretch>
        </p:blipFill>
        <p:spPr>
          <a:xfrm>
            <a:off x="5914554" y="1622900"/>
            <a:ext cx="5975956" cy="2741836"/>
          </a:xfrm>
          <a:prstGeom prst="rect">
            <a:avLst/>
          </a:prstGeom>
        </p:spPr>
      </p:pic>
    </p:spTree>
    <p:extLst>
      <p:ext uri="{BB962C8B-B14F-4D97-AF65-F5344CB8AC3E}">
        <p14:creationId xmlns:p14="http://schemas.microsoft.com/office/powerpoint/2010/main" val="20995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Human-Centered AI</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2086804"/>
            <a:ext cx="5448390" cy="2241356"/>
          </a:xfrm>
        </p:spPr>
        <p:txBody>
          <a:bodyPr wrap="square" lIns="91440" tIns="45720" rIns="91440" bIns="45720" anchor="t">
            <a:noAutofit/>
          </a:bodyPr>
          <a:lstStyle/>
          <a:p>
            <a:pPr marL="0" indent="0">
              <a:buNone/>
            </a:pPr>
            <a:r>
              <a:rPr lang="en-US" sz="2000" b="1">
                <a:solidFill>
                  <a:schemeClr val="tx2"/>
                </a:solidFill>
                <a:latin typeface="Calibri"/>
                <a:ea typeface="Open Sans"/>
                <a:cs typeface="Open Sans"/>
              </a:rPr>
              <a:t>Objective</a:t>
            </a:r>
            <a:r>
              <a:rPr lang="en-US" sz="2000">
                <a:solidFill>
                  <a:schemeClr val="tx2"/>
                </a:solidFill>
                <a:latin typeface="Calibri"/>
                <a:ea typeface="Open Sans"/>
                <a:cs typeface="Open Sans"/>
              </a:rPr>
              <a:t>: Improved user interaction and satisfaction by testing two consent form versions.</a:t>
            </a:r>
            <a:endParaRPr lang="en-GB" sz="2000" dirty="0">
              <a:solidFill>
                <a:schemeClr val="tx2"/>
              </a:solidFill>
              <a:latin typeface="Calibri"/>
              <a:ea typeface="Open Sans"/>
              <a:cs typeface="Open Sans"/>
            </a:endParaRPr>
          </a:p>
          <a:p>
            <a:pPr marL="0" indent="0">
              <a:buNone/>
            </a:pPr>
            <a:r>
              <a:rPr lang="en-US" sz="2000" b="1">
                <a:solidFill>
                  <a:schemeClr val="tx2"/>
                </a:solidFill>
                <a:latin typeface="Calibri"/>
                <a:ea typeface="Open Sans"/>
                <a:cs typeface="Open Sans"/>
              </a:rPr>
              <a:t>Decision: </a:t>
            </a:r>
            <a:r>
              <a:rPr lang="en-US" sz="2000">
                <a:solidFill>
                  <a:schemeClr val="tx2"/>
                </a:solidFill>
                <a:latin typeface="Calibri"/>
                <a:ea typeface="Open Sans"/>
                <a:cs typeface="Open Sans"/>
              </a:rPr>
              <a:t>Chose Version B for the final prototype, prioritizing user experience and feedback over statistical significance.</a:t>
            </a:r>
            <a:endParaRPr lang="en-GB" sz="2000" dirty="0">
              <a:solidFill>
                <a:schemeClr val="tx2"/>
              </a:solidFill>
              <a:latin typeface="Calibri"/>
              <a:ea typeface="Open Sans"/>
              <a:cs typeface="Open Sans"/>
            </a:endParaRPr>
          </a:p>
          <a:p>
            <a:pPr marL="0" indent="-29210"/>
            <a:endParaRPr lang="en-GB" sz="2000" dirty="0">
              <a:solidFill>
                <a:schemeClr val="tx2"/>
              </a:solidFill>
              <a:latin typeface="Calibri"/>
              <a:ea typeface="Open Sans"/>
              <a:cs typeface="Open Sans"/>
            </a:endParaRPr>
          </a:p>
          <a:p>
            <a:pPr marL="0" indent="-29210"/>
            <a:endParaRPr lang="en-GB" sz="2000" dirty="0">
              <a:solidFill>
                <a:schemeClr val="tx2"/>
              </a:solidFill>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User Study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5" name="Picture 4" descr="A screenshot of a phone&#10;&#10;Description automatically generated">
            <a:extLst>
              <a:ext uri="{FF2B5EF4-FFF2-40B4-BE49-F238E27FC236}">
                <a16:creationId xmlns:a16="http://schemas.microsoft.com/office/drawing/2014/main" id="{F4D9186B-C48F-BF3C-5CFE-E48B09F2F5FA}"/>
              </a:ext>
            </a:extLst>
          </p:cNvPr>
          <p:cNvPicPr>
            <a:picLocks noChangeAspect="1"/>
          </p:cNvPicPr>
          <p:nvPr/>
        </p:nvPicPr>
        <p:blipFill>
          <a:blip r:embed="rId3"/>
          <a:stretch>
            <a:fillRect/>
          </a:stretch>
        </p:blipFill>
        <p:spPr>
          <a:xfrm>
            <a:off x="7546849" y="412477"/>
            <a:ext cx="4367604" cy="5518021"/>
          </a:xfrm>
          <a:prstGeom prst="rect">
            <a:avLst/>
          </a:prstGeom>
        </p:spPr>
      </p:pic>
    </p:spTree>
    <p:extLst>
      <p:ext uri="{BB962C8B-B14F-4D97-AF65-F5344CB8AC3E}">
        <p14:creationId xmlns:p14="http://schemas.microsoft.com/office/powerpoint/2010/main" val="22264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test&#10;&#10;Description automatically generated">
            <a:extLst>
              <a:ext uri="{FF2B5EF4-FFF2-40B4-BE49-F238E27FC236}">
                <a16:creationId xmlns:a16="http://schemas.microsoft.com/office/drawing/2014/main" id="{0C9F0CA5-261C-B1A4-BDE5-2D7475C58DA6}"/>
              </a:ext>
            </a:extLst>
          </p:cNvPr>
          <p:cNvPicPr>
            <a:picLocks noChangeAspect="1"/>
          </p:cNvPicPr>
          <p:nvPr/>
        </p:nvPicPr>
        <p:blipFill>
          <a:blip r:embed="rId3"/>
          <a:stretch>
            <a:fillRect/>
          </a:stretch>
        </p:blipFill>
        <p:spPr>
          <a:xfrm>
            <a:off x="536575" y="1665288"/>
            <a:ext cx="5351463" cy="376396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AA985A2-97F1-8DE7-CA4D-46F8FEB679BB}"/>
              </a:ext>
            </a:extLst>
          </p:cNvPr>
          <p:cNvPicPr>
            <a:picLocks noChangeAspect="1"/>
          </p:cNvPicPr>
          <p:nvPr/>
        </p:nvPicPr>
        <p:blipFill>
          <a:blip r:embed="rId4"/>
          <a:stretch>
            <a:fillRect/>
          </a:stretch>
        </p:blipFill>
        <p:spPr>
          <a:xfrm>
            <a:off x="5964238" y="1665288"/>
            <a:ext cx="5716588" cy="3763963"/>
          </a:xfrm>
          <a:prstGeom prst="rect">
            <a:avLst/>
          </a:prstGeo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a:normAutofit/>
          </a:bodyPr>
          <a:lstStyle/>
          <a:p>
            <a:r>
              <a:rPr lang="en-US"/>
              <a:t>User Study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14</a:t>
            </a:fld>
            <a:endParaRPr lang="nl-NL"/>
          </a:p>
        </p:txBody>
      </p:sp>
      <p:sp>
        <p:nvSpPr>
          <p:cNvPr id="13" name="Tijdelijke aanduiding voor tekst 9">
            <a:extLst>
              <a:ext uri="{FF2B5EF4-FFF2-40B4-BE49-F238E27FC236}">
                <a16:creationId xmlns:a16="http://schemas.microsoft.com/office/drawing/2014/main" id="{5F9DCF2A-6FCE-6B34-FC78-BF9DE84F17BF}"/>
              </a:ext>
            </a:extLst>
          </p:cNvPr>
          <p:cNvSpPr txBox="1">
            <a:spLocks/>
          </p:cNvSpPr>
          <p:nvPr/>
        </p:nvSpPr>
        <p:spPr>
          <a:xfrm>
            <a:off x="535904" y="107862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300">
                <a:solidFill>
                  <a:schemeClr val="accent1"/>
                </a:solidFill>
              </a:rPr>
              <a:t>A/B Testing results</a:t>
            </a:r>
            <a:endParaRPr lang="nl-NL" sz="2300" dirty="0">
              <a:solidFill>
                <a:schemeClr val="accent1"/>
              </a:solidFill>
            </a:endParaRPr>
          </a:p>
        </p:txBody>
      </p:sp>
    </p:spTree>
    <p:extLst>
      <p:ext uri="{BB962C8B-B14F-4D97-AF65-F5344CB8AC3E}">
        <p14:creationId xmlns:p14="http://schemas.microsoft.com/office/powerpoint/2010/main" val="224879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399177" y="767350"/>
            <a:ext cx="11144922" cy="471498"/>
          </a:xfrm>
        </p:spPr>
        <p:txBody>
          <a:bodyPr/>
          <a:lstStyle/>
          <a:p>
            <a:r>
              <a:rPr lang="en-US"/>
              <a:t>Human-Centered AI</a:t>
            </a:r>
            <a:endParaRPr lang="nl-NL"/>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399177" y="44133"/>
            <a:ext cx="11144922" cy="867684"/>
          </a:xfrm>
        </p:spPr>
        <p:txBody>
          <a:bodyPr/>
          <a:lstStyle/>
          <a:p>
            <a:r>
              <a:rPr lang="en-US"/>
              <a:t>Demo</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15</a:t>
            </a:fld>
            <a:endParaRPr lang="nl-NL"/>
          </a:p>
        </p:txBody>
      </p:sp>
      <p:pic>
        <p:nvPicPr>
          <p:cNvPr id="2" name="video_figma_wireframe_hd">
            <a:hlinkClick r:id="" action="ppaction://media"/>
            <a:extLst>
              <a:ext uri="{FF2B5EF4-FFF2-40B4-BE49-F238E27FC236}">
                <a16:creationId xmlns:a16="http://schemas.microsoft.com/office/drawing/2014/main" id="{2098B0E2-5E71-39C3-7536-41A3C86624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86" y="1238848"/>
            <a:ext cx="11401213" cy="4885598"/>
          </a:xfrm>
          <a:prstGeom prst="rect">
            <a:avLst/>
          </a:prstGeom>
        </p:spPr>
      </p:pic>
    </p:spTree>
    <p:extLst>
      <p:ext uri="{BB962C8B-B14F-4D97-AF65-F5344CB8AC3E}">
        <p14:creationId xmlns:p14="http://schemas.microsoft.com/office/powerpoint/2010/main" val="395230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US" sz="4800">
                <a:latin typeface="+mn-lt"/>
              </a:rPr>
              <a:t>Thank you!</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latin typeface="+mn-lt"/>
              </a:rPr>
              <a:t>Any questions?</a:t>
            </a:r>
            <a:endParaRPr lang="nl-NL">
              <a:latin typeface="+mn-lt"/>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290497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6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a:t>Business Understanding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92117" y="2370993"/>
            <a:ext cx="3174665" cy="1245359"/>
          </a:xfrm>
        </p:spPr>
        <p:txBody>
          <a:bodyPr wrap="square" lIns="91440" tIns="45720" rIns="91440" bIns="45720" anchor="t">
            <a:noAutofit/>
          </a:bodyPr>
          <a:lstStyle/>
          <a:p>
            <a:pPr marL="0" indent="0">
              <a:buNone/>
            </a:pPr>
            <a:endParaRPr lang="pl-PL" sz="2400" b="1">
              <a:latin typeface="Calibri"/>
              <a:ea typeface="Open Sans"/>
              <a:cs typeface="Open Sans"/>
            </a:endParaRPr>
          </a:p>
          <a:p>
            <a:pPr marL="0" indent="0">
              <a:buNone/>
            </a:pPr>
            <a:r>
              <a:rPr lang="pl-PL" sz="2200" i="1">
                <a:latin typeface="Calibri"/>
                <a:ea typeface="Open Sans"/>
                <a:cs typeface="Open Sans"/>
              </a:rPr>
              <a:t>Simple tool to manage space in University</a:t>
            </a:r>
            <a:endParaRPr lang="en-GB" sz="2400" i="1" dirty="0">
              <a:latin typeface="+mn-lt"/>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12" name="Picture 11">
            <a:extLst>
              <a:ext uri="{FF2B5EF4-FFF2-40B4-BE49-F238E27FC236}">
                <a16:creationId xmlns:a16="http://schemas.microsoft.com/office/drawing/2014/main" id="{F999E09A-55A8-B2C7-5568-264023749969}"/>
              </a:ext>
            </a:extLst>
          </p:cNvPr>
          <p:cNvPicPr>
            <a:picLocks noChangeAspect="1"/>
          </p:cNvPicPr>
          <p:nvPr/>
        </p:nvPicPr>
        <p:blipFill>
          <a:blip r:embed="rId5"/>
          <a:stretch>
            <a:fillRect/>
          </a:stretch>
        </p:blipFill>
        <p:spPr>
          <a:xfrm>
            <a:off x="8201483" y="131821"/>
            <a:ext cx="3072327" cy="5723702"/>
          </a:xfrm>
          <a:prstGeom prst="rect">
            <a:avLst/>
          </a:prstGeom>
        </p:spPr>
      </p:pic>
      <p:sp>
        <p:nvSpPr>
          <p:cNvPr id="13" name="Tijdelijke aanduiding voor inhoud 8">
            <a:extLst>
              <a:ext uri="{FF2B5EF4-FFF2-40B4-BE49-F238E27FC236}">
                <a16:creationId xmlns:a16="http://schemas.microsoft.com/office/drawing/2014/main" id="{273F1CE7-E7FB-E116-4ED3-FD85545EE801}"/>
              </a:ext>
            </a:extLst>
          </p:cNvPr>
          <p:cNvSpPr txBox="1">
            <a:spLocks/>
          </p:cNvSpPr>
          <p:nvPr/>
        </p:nvSpPr>
        <p:spPr>
          <a:xfrm>
            <a:off x="537882" y="4610839"/>
            <a:ext cx="3174665" cy="1245359"/>
          </a:xfrm>
          <a:prstGeom prst="rect">
            <a:avLst/>
          </a:prstGeom>
        </p:spPr>
        <p:txBody>
          <a:bodyPr wrap="square" lIns="91440" tIns="45720" rIns="91440" bIns="45720" anchor="t">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l-PL" sz="2400" i="1">
                <a:latin typeface="+mn-lt"/>
                <a:ea typeface="Open Sans"/>
                <a:cs typeface="Open Sans"/>
              </a:rPr>
              <a:t>Why do we need it ?</a:t>
            </a:r>
            <a:endParaRPr lang="en-GB" sz="2400" i="1" dirty="0">
              <a:latin typeface="+mn-lt"/>
              <a:ea typeface="Open Sans"/>
              <a:cs typeface="Open Sans"/>
            </a:endParaRPr>
          </a:p>
        </p:txBody>
      </p:sp>
    </p:spTree>
    <p:extLst>
      <p:ext uri="{BB962C8B-B14F-4D97-AF65-F5344CB8AC3E}">
        <p14:creationId xmlns:p14="http://schemas.microsoft.com/office/powerpoint/2010/main" val="327423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3</a:t>
            </a:fld>
            <a:endParaRPr lang="nl-NL"/>
          </a:p>
        </p:txBody>
      </p:sp>
      <p:pic>
        <p:nvPicPr>
          <p:cNvPr id="5" name="Picture 4" descr="A graph showing the number of students in the netherlands&#10;&#10;Description automatically generated">
            <a:extLst>
              <a:ext uri="{FF2B5EF4-FFF2-40B4-BE49-F238E27FC236}">
                <a16:creationId xmlns:a16="http://schemas.microsoft.com/office/drawing/2014/main" id="{925CB6C4-553A-7699-CDC7-8B55B7028145}"/>
              </a:ext>
            </a:extLst>
          </p:cNvPr>
          <p:cNvPicPr>
            <a:picLocks noChangeAspect="1"/>
          </p:cNvPicPr>
          <p:nvPr/>
        </p:nvPicPr>
        <p:blipFill>
          <a:blip r:embed="rId3"/>
          <a:stretch>
            <a:fillRect/>
          </a:stretch>
        </p:blipFill>
        <p:spPr>
          <a:xfrm>
            <a:off x="1415273" y="138435"/>
            <a:ext cx="9361453" cy="5263187"/>
          </a:xfrm>
          <a:prstGeom prst="rect">
            <a:avLst/>
          </a:prstGeom>
        </p:spPr>
      </p:pic>
      <p:sp>
        <p:nvSpPr>
          <p:cNvPr id="17" name="TextBox 16">
            <a:extLst>
              <a:ext uri="{FF2B5EF4-FFF2-40B4-BE49-F238E27FC236}">
                <a16:creationId xmlns:a16="http://schemas.microsoft.com/office/drawing/2014/main" id="{F04CA524-7917-25F6-F409-3E18786E2704}"/>
              </a:ext>
            </a:extLst>
          </p:cNvPr>
          <p:cNvSpPr txBox="1"/>
          <p:nvPr/>
        </p:nvSpPr>
        <p:spPr>
          <a:xfrm>
            <a:off x="1415273" y="5577468"/>
            <a:ext cx="9616142" cy="461665"/>
          </a:xfrm>
          <a:prstGeom prst="rect">
            <a:avLst/>
          </a:prstGeom>
          <a:noFill/>
        </p:spPr>
        <p:txBody>
          <a:bodyPr wrap="square" rtlCol="0">
            <a:spAutoFit/>
          </a:bodyPr>
          <a:lstStyle/>
          <a:p>
            <a:r>
              <a:rPr lang="pl-PL" sz="1200"/>
              <a:t>Source:</a:t>
            </a:r>
            <a:r>
              <a:rPr lang="en-US" sz="1200"/>
              <a:t>Nuffic. (May 1, 2023). International students in the Netherlands from 2006 to 2022 [Graph]. In Statista. Retrieved April 06, 2024, from https://www.statista.com/statistics/699754/international-students-in-the-netherlands/</a:t>
            </a:r>
            <a:endParaRPr lang="pl-PL" sz="1200"/>
          </a:p>
        </p:txBody>
      </p:sp>
    </p:spTree>
    <p:extLst>
      <p:ext uri="{BB962C8B-B14F-4D97-AF65-F5344CB8AC3E}">
        <p14:creationId xmlns:p14="http://schemas.microsoft.com/office/powerpoint/2010/main" val="42384377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17" name="TextBox 16">
            <a:extLst>
              <a:ext uri="{FF2B5EF4-FFF2-40B4-BE49-F238E27FC236}">
                <a16:creationId xmlns:a16="http://schemas.microsoft.com/office/drawing/2014/main" id="{F04CA524-7917-25F6-F409-3E18786E2704}"/>
              </a:ext>
            </a:extLst>
          </p:cNvPr>
          <p:cNvSpPr txBox="1"/>
          <p:nvPr/>
        </p:nvSpPr>
        <p:spPr>
          <a:xfrm>
            <a:off x="1415273" y="5577468"/>
            <a:ext cx="9616142" cy="369332"/>
          </a:xfrm>
          <a:prstGeom prst="rect">
            <a:avLst/>
          </a:prstGeom>
          <a:noFill/>
        </p:spPr>
        <p:txBody>
          <a:bodyPr wrap="square" rtlCol="0">
            <a:spAutoFit/>
          </a:bodyPr>
          <a:lstStyle/>
          <a:p>
            <a:r>
              <a:rPr lang="en-US" sz="900"/>
              <a:t>Centraal Bureau voor de Statistiek. (December 7, 2023). Government expenditure on university education in the Netherlands from 2010 to 2022 (in million euros) [Graph]. In Statista. Retrieved April 06, 2024, from https://www.statista.com/statistics/543009/government-expenditure-on-university-education-in-the-netherlands/</a:t>
            </a:r>
            <a:endParaRPr lang="pl-PL" sz="900"/>
          </a:p>
        </p:txBody>
      </p:sp>
      <p:pic>
        <p:nvPicPr>
          <p:cNvPr id="4" name="Picture 3" descr="A graph of increasing numbers&#10;&#10;Description automatically generated with medium confidence">
            <a:extLst>
              <a:ext uri="{FF2B5EF4-FFF2-40B4-BE49-F238E27FC236}">
                <a16:creationId xmlns:a16="http://schemas.microsoft.com/office/drawing/2014/main" id="{EBFE38EE-4041-E70E-7198-FCD6FA635B50}"/>
              </a:ext>
            </a:extLst>
          </p:cNvPr>
          <p:cNvPicPr>
            <a:picLocks noChangeAspect="1"/>
          </p:cNvPicPr>
          <p:nvPr/>
        </p:nvPicPr>
        <p:blipFill>
          <a:blip r:embed="rId3"/>
          <a:stretch>
            <a:fillRect/>
          </a:stretch>
        </p:blipFill>
        <p:spPr>
          <a:xfrm>
            <a:off x="1538146" y="175846"/>
            <a:ext cx="9115707" cy="5125022"/>
          </a:xfrm>
          <a:prstGeom prst="rect">
            <a:avLst/>
          </a:prstGeom>
        </p:spPr>
      </p:pic>
    </p:spTree>
    <p:extLst>
      <p:ext uri="{BB962C8B-B14F-4D97-AF65-F5344CB8AC3E}">
        <p14:creationId xmlns:p14="http://schemas.microsoft.com/office/powerpoint/2010/main" val="9129140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a:t>Business Understanding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454308" y="2113935"/>
            <a:ext cx="4157021" cy="3503818"/>
          </a:xfrm>
        </p:spPr>
        <p:txBody>
          <a:bodyPr wrap="square" lIns="91440" tIns="45720" rIns="91440" bIns="45720" anchor="t">
            <a:noAutofit/>
          </a:bodyPr>
          <a:lstStyle/>
          <a:p>
            <a:pPr marL="0" indent="0">
              <a:buNone/>
            </a:pPr>
            <a:endParaRPr lang="pl-PL" sz="2400" b="1">
              <a:latin typeface="Calibri"/>
              <a:ea typeface="Open Sans"/>
              <a:cs typeface="Open Sans"/>
            </a:endParaRPr>
          </a:p>
          <a:p>
            <a:pPr marL="0" indent="0">
              <a:buNone/>
            </a:pPr>
            <a:r>
              <a:rPr lang="pl-PL" sz="2400" b="1">
                <a:latin typeface="Calibri"/>
                <a:ea typeface="Open Sans"/>
                <a:cs typeface="Open Sans"/>
              </a:rPr>
              <a:t>Benefits</a:t>
            </a:r>
            <a:r>
              <a:rPr lang="en-US" sz="2400" b="1">
                <a:latin typeface="Calibri"/>
                <a:ea typeface="Open Sans"/>
                <a:cs typeface="Open Sans"/>
              </a:rPr>
              <a:t>: </a:t>
            </a:r>
            <a:endParaRPr lang="pl-PL" sz="2400" b="1">
              <a:latin typeface="Calibri"/>
              <a:ea typeface="Open Sans"/>
              <a:cs typeface="Open Sans"/>
            </a:endParaRPr>
          </a:p>
          <a:p>
            <a:pPr marL="0" indent="0">
              <a:buNone/>
            </a:pPr>
            <a:r>
              <a:rPr lang="pl-PL" sz="2200">
                <a:latin typeface="Calibri"/>
                <a:ea typeface="Open Sans"/>
                <a:cs typeface="Open Sans"/>
              </a:rPr>
              <a:t>-Higher revenue for universities </a:t>
            </a:r>
          </a:p>
          <a:p>
            <a:pPr marL="0" indent="0">
              <a:buNone/>
            </a:pPr>
            <a:r>
              <a:rPr lang="pl-PL" sz="2200">
                <a:latin typeface="Calibri"/>
                <a:ea typeface="Open Sans"/>
                <a:cs typeface="Open Sans"/>
              </a:rPr>
              <a:t>-More resources for students</a:t>
            </a:r>
          </a:p>
          <a:p>
            <a:pPr marL="0" indent="0">
              <a:buNone/>
            </a:pPr>
            <a:r>
              <a:rPr lang="pl-PL" sz="2200">
                <a:latin typeface="Calibri"/>
                <a:ea typeface="Open Sans"/>
                <a:cs typeface="Open Sans"/>
              </a:rPr>
              <a:t>-Better accessibility</a:t>
            </a:r>
          </a:p>
          <a:p>
            <a:pPr marL="0" indent="0">
              <a:buNone/>
            </a:pPr>
            <a:r>
              <a:rPr lang="pl-PL" sz="2200">
                <a:latin typeface="Calibri"/>
                <a:ea typeface="Open Sans"/>
                <a:cs typeface="Open Sans"/>
              </a:rPr>
              <a:t>-Lack of overcrowded classes</a:t>
            </a:r>
            <a:endParaRPr lang="en-GB" sz="2200">
              <a:latin typeface="Calibri"/>
              <a:ea typeface="Open Sans"/>
              <a:cs typeface="Open Sans"/>
            </a:endParaRPr>
          </a:p>
          <a:p>
            <a:pPr marL="0" indent="-29210"/>
            <a:endParaRPr lang="en-GB" sz="2400">
              <a:latin typeface="+mn-lt"/>
              <a:ea typeface="Open Sans"/>
              <a:cs typeface="Open Sans"/>
            </a:endParaRPr>
          </a:p>
          <a:p>
            <a:pPr marL="0" indent="0">
              <a:buNone/>
            </a:pPr>
            <a:endParaRPr lang="en-GB" sz="2400" dirty="0">
              <a:latin typeface="+mn-lt"/>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6" name="Picture 5" descr="A diagram of a company&#10;&#10;Description automatically generated">
            <a:extLst>
              <a:ext uri="{FF2B5EF4-FFF2-40B4-BE49-F238E27FC236}">
                <a16:creationId xmlns:a16="http://schemas.microsoft.com/office/drawing/2014/main" id="{17E14039-134F-3354-26A9-91FB1FCCBE35}"/>
              </a:ext>
            </a:extLst>
          </p:cNvPr>
          <p:cNvPicPr>
            <a:picLocks noChangeAspect="1"/>
          </p:cNvPicPr>
          <p:nvPr/>
        </p:nvPicPr>
        <p:blipFill>
          <a:blip r:embed="rId3"/>
          <a:stretch>
            <a:fillRect/>
          </a:stretch>
        </p:blipFill>
        <p:spPr>
          <a:xfrm>
            <a:off x="5181600" y="116731"/>
            <a:ext cx="6839712" cy="5753884"/>
          </a:xfrm>
          <a:prstGeom prst="rect">
            <a:avLst/>
          </a:prstGeom>
        </p:spPr>
      </p:pic>
    </p:spTree>
    <p:extLst>
      <p:ext uri="{BB962C8B-B14F-4D97-AF65-F5344CB8AC3E}">
        <p14:creationId xmlns:p14="http://schemas.microsoft.com/office/powerpoint/2010/main" val="1764014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a:t>Business Understanding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2735258"/>
            <a:ext cx="4157021" cy="2446342"/>
          </a:xfrm>
        </p:spPr>
        <p:txBody>
          <a:bodyPr wrap="square" lIns="91440" tIns="45720" rIns="91440" bIns="45720" anchor="t">
            <a:noAutofit/>
          </a:bodyPr>
          <a:lstStyle/>
          <a:p>
            <a:pPr marL="0" indent="0">
              <a:buNone/>
            </a:pPr>
            <a:r>
              <a:rPr lang="pl-PL" sz="2400" b="1">
                <a:latin typeface="Calibri"/>
                <a:ea typeface="Open Sans"/>
                <a:cs typeface="Open Sans"/>
              </a:rPr>
              <a:t>Main stakeholder</a:t>
            </a:r>
            <a:r>
              <a:rPr lang="en-US" sz="2400" b="1">
                <a:latin typeface="Calibri"/>
                <a:ea typeface="Open Sans"/>
                <a:cs typeface="Open Sans"/>
              </a:rPr>
              <a:t>: </a:t>
            </a:r>
            <a:endParaRPr lang="pl-PL" sz="2400" b="1">
              <a:latin typeface="Calibri"/>
              <a:ea typeface="Open Sans"/>
              <a:cs typeface="Open Sans"/>
            </a:endParaRPr>
          </a:p>
          <a:p>
            <a:pPr marL="0" indent="0">
              <a:buNone/>
            </a:pPr>
            <a:r>
              <a:rPr lang="pl-PL" sz="2200" i="1">
                <a:latin typeface="Calibri"/>
                <a:ea typeface="Open Sans"/>
                <a:cs typeface="Open Sans"/>
              </a:rPr>
              <a:t>The Innovation Square</a:t>
            </a:r>
          </a:p>
          <a:p>
            <a:pPr marL="0" indent="0">
              <a:buNone/>
            </a:pPr>
            <a:endParaRPr lang="en-GB" sz="2400">
              <a:latin typeface="+mn-lt"/>
              <a:ea typeface="Open Sans"/>
              <a:cs typeface="Open Sans"/>
            </a:endParaRPr>
          </a:p>
          <a:p>
            <a:pPr marL="0" indent="0">
              <a:buNone/>
            </a:pPr>
            <a:endParaRPr lang="en-GB" sz="2400" dirty="0">
              <a:latin typeface="+mn-lt"/>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3" name="Picture 2" descr="People sitting at a table in a room&#10;&#10;Description automatically generated">
            <a:extLst>
              <a:ext uri="{FF2B5EF4-FFF2-40B4-BE49-F238E27FC236}">
                <a16:creationId xmlns:a16="http://schemas.microsoft.com/office/drawing/2014/main" id="{A0C40ED5-4158-E4CF-608A-7F76C559F53A}"/>
              </a:ext>
            </a:extLst>
          </p:cNvPr>
          <p:cNvPicPr>
            <a:picLocks noChangeAspect="1"/>
          </p:cNvPicPr>
          <p:nvPr/>
        </p:nvPicPr>
        <p:blipFill>
          <a:blip r:embed="rId3"/>
          <a:stretch>
            <a:fillRect/>
          </a:stretch>
        </p:blipFill>
        <p:spPr>
          <a:xfrm>
            <a:off x="5626490" y="823122"/>
            <a:ext cx="6246057" cy="4164038"/>
          </a:xfrm>
          <a:prstGeom prst="rect">
            <a:avLst/>
          </a:prstGeom>
        </p:spPr>
      </p:pic>
      <p:sp>
        <p:nvSpPr>
          <p:cNvPr id="5" name="TextBox 4">
            <a:extLst>
              <a:ext uri="{FF2B5EF4-FFF2-40B4-BE49-F238E27FC236}">
                <a16:creationId xmlns:a16="http://schemas.microsoft.com/office/drawing/2014/main" id="{DD3D91FE-6F28-8C8C-0607-D619C215264C}"/>
              </a:ext>
            </a:extLst>
          </p:cNvPr>
          <p:cNvSpPr txBox="1"/>
          <p:nvPr/>
        </p:nvSpPr>
        <p:spPr>
          <a:xfrm>
            <a:off x="5626490" y="5233977"/>
            <a:ext cx="2167581" cy="276999"/>
          </a:xfrm>
          <a:prstGeom prst="rect">
            <a:avLst/>
          </a:prstGeom>
          <a:noFill/>
        </p:spPr>
        <p:txBody>
          <a:bodyPr wrap="none" rtlCol="0">
            <a:spAutoFit/>
          </a:bodyPr>
          <a:lstStyle/>
          <a:p>
            <a:r>
              <a:rPr lang="en-US" sz="1200" b="0" i="1">
                <a:solidFill>
                  <a:srgbClr val="3C454E"/>
                </a:solidFill>
                <a:effectLst/>
                <a:highlight>
                  <a:srgbClr val="FFFFFF"/>
                </a:highlight>
                <a:latin typeface="Lato" panose="020F0502020204030203" pitchFamily="34" charset="0"/>
              </a:rPr>
              <a:t>Figure . The Innovation Square.</a:t>
            </a:r>
            <a:endParaRPr lang="pl-PL" sz="1200"/>
          </a:p>
        </p:txBody>
      </p:sp>
      <p:pic>
        <p:nvPicPr>
          <p:cNvPr id="4" name="Picture 3" descr="A colorful squares with text&#10;&#10;Description automatically generated">
            <a:extLst>
              <a:ext uri="{FF2B5EF4-FFF2-40B4-BE49-F238E27FC236}">
                <a16:creationId xmlns:a16="http://schemas.microsoft.com/office/drawing/2014/main" id="{E0078093-C47D-C8ED-4F53-12EC33B3BA4D}"/>
              </a:ext>
            </a:extLst>
          </p:cNvPr>
          <p:cNvPicPr>
            <a:picLocks noChangeAspect="1"/>
          </p:cNvPicPr>
          <p:nvPr/>
        </p:nvPicPr>
        <p:blipFill>
          <a:blip r:embed="rId4"/>
          <a:stretch>
            <a:fillRect/>
          </a:stretch>
        </p:blipFill>
        <p:spPr>
          <a:xfrm>
            <a:off x="5906820" y="-21371"/>
            <a:ext cx="5322012" cy="5131940"/>
          </a:xfrm>
          <a:prstGeom prst="rect">
            <a:avLst/>
          </a:prstGeom>
        </p:spPr>
      </p:pic>
    </p:spTree>
    <p:extLst>
      <p:ext uri="{BB962C8B-B14F-4D97-AF65-F5344CB8AC3E}">
        <p14:creationId xmlns:p14="http://schemas.microsoft.com/office/powerpoint/2010/main" val="1650400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92117" y="2491947"/>
            <a:ext cx="3847408" cy="937053"/>
          </a:xfrm>
        </p:spPr>
        <p:txBody>
          <a:bodyPr wrap="square" lIns="91440" tIns="45720" rIns="91440" bIns="45720" anchor="t">
            <a:noAutofit/>
          </a:bodyPr>
          <a:lstStyle/>
          <a:p>
            <a:pPr marL="0" indent="0">
              <a:buNone/>
            </a:pPr>
            <a:r>
              <a:rPr lang="pl-PL" sz="2000" b="1" i="1">
                <a:solidFill>
                  <a:schemeClr val="tx2"/>
                </a:solidFill>
                <a:latin typeface="Calibri"/>
                <a:ea typeface="Open Sans"/>
                <a:cs typeface="Open Sans"/>
              </a:rPr>
              <a:t>My model determines occupancy of classroom based on image</a:t>
            </a:r>
          </a:p>
          <a:p>
            <a:pPr marL="0" indent="0">
              <a:buNone/>
            </a:pPr>
            <a:endParaRPr lang="en-GB" sz="2000" b="1" i="1">
              <a:solidFill>
                <a:schemeClr val="tx2"/>
              </a:solidFill>
              <a:latin typeface="Calibri"/>
              <a:ea typeface="Open Sans"/>
              <a:cs typeface="Open Sans"/>
            </a:endParaRPr>
          </a:p>
          <a:p>
            <a:pPr marL="486410" lvl="1" indent="-29210">
              <a:buClr>
                <a:schemeClr val="accent2"/>
              </a:buClr>
            </a:pPr>
            <a:endParaRPr lang="en-GB" sz="2000" i="1">
              <a:solidFill>
                <a:schemeClr val="tx2"/>
              </a:solidFill>
              <a:ea typeface="Open Sans"/>
              <a:cs typeface="Open Sans"/>
            </a:endParaRPr>
          </a:p>
          <a:p>
            <a:pPr marL="486410" lvl="1" indent="-29210">
              <a:buClr>
                <a:schemeClr val="accent2"/>
              </a:buClr>
            </a:pPr>
            <a:endParaRPr lang="en-GB" sz="2000" i="1">
              <a:solidFill>
                <a:schemeClr val="tx2"/>
              </a:solidFill>
              <a:ea typeface="Open Sans"/>
              <a:cs typeface="Open Sans"/>
            </a:endParaRPr>
          </a:p>
          <a:p>
            <a:pPr marL="486410" lvl="1" indent="-29210">
              <a:buClr>
                <a:schemeClr val="accent2"/>
              </a:buClr>
            </a:pPr>
            <a:endParaRPr lang="en-GB" sz="2000" i="1">
              <a:solidFill>
                <a:schemeClr val="tx2"/>
              </a:solidFill>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13" name="Picture 12" descr="A group of people in a classroom&#10;&#10;Description automatically generated">
            <a:extLst>
              <a:ext uri="{FF2B5EF4-FFF2-40B4-BE49-F238E27FC236}">
                <a16:creationId xmlns:a16="http://schemas.microsoft.com/office/drawing/2014/main" id="{EC50F33B-E733-190C-AC66-340369F8E8E4}"/>
              </a:ext>
            </a:extLst>
          </p:cNvPr>
          <p:cNvPicPr>
            <a:picLocks noChangeAspect="1"/>
          </p:cNvPicPr>
          <p:nvPr/>
        </p:nvPicPr>
        <p:blipFill>
          <a:blip r:embed="rId3"/>
          <a:stretch>
            <a:fillRect/>
          </a:stretch>
        </p:blipFill>
        <p:spPr>
          <a:xfrm>
            <a:off x="6096000" y="177467"/>
            <a:ext cx="5920154" cy="5758748"/>
          </a:xfrm>
          <a:prstGeom prst="rect">
            <a:avLst/>
          </a:prstGeom>
        </p:spPr>
      </p:pic>
      <p:sp>
        <p:nvSpPr>
          <p:cNvPr id="14" name="Tijdelijke aanduiding voor inhoud 8">
            <a:extLst>
              <a:ext uri="{FF2B5EF4-FFF2-40B4-BE49-F238E27FC236}">
                <a16:creationId xmlns:a16="http://schemas.microsoft.com/office/drawing/2014/main" id="{7F1CE45D-6A8D-94A6-896A-7F7803B87C98}"/>
              </a:ext>
            </a:extLst>
          </p:cNvPr>
          <p:cNvSpPr txBox="1">
            <a:spLocks/>
          </p:cNvSpPr>
          <p:nvPr/>
        </p:nvSpPr>
        <p:spPr>
          <a:xfrm>
            <a:off x="537882" y="4207511"/>
            <a:ext cx="3847408" cy="1371486"/>
          </a:xfrm>
          <a:prstGeom prst="rect">
            <a:avLst/>
          </a:prstGeom>
        </p:spPr>
        <p:txBody>
          <a:bodyPr wrap="square" lIns="91440" tIns="45720" rIns="91440" bIns="45720" anchor="t">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spcAft>
                <a:spcPts val="0"/>
              </a:spcAft>
              <a:buNone/>
            </a:pPr>
            <a:r>
              <a:rPr lang="pl-PL" sz="1800" i="1" kern="1200" baseline="0">
                <a:solidFill>
                  <a:srgbClr val="0E3D67"/>
                </a:solidFill>
                <a:effectLst/>
                <a:latin typeface="Open Sans" panose="020B0606030504020204" pitchFamily="34" charset="0"/>
                <a:ea typeface="Open Sans" panose="020B0606030504020204" pitchFamily="34" charset="0"/>
                <a:cs typeface="Open Sans" panose="020B0606030504020204" pitchFamily="34" charset="0"/>
              </a:rPr>
              <a:t>How many pictures per category ?</a:t>
            </a:r>
            <a:endParaRPr lang="en-US" sz="1600">
              <a:effectLst/>
            </a:endParaRPr>
          </a:p>
          <a:p>
            <a:pPr marL="0" indent="0" algn="l" rtl="0" eaLnBrk="1" latinLnBrk="0" hangingPunct="1">
              <a:lnSpc>
                <a:spcPct val="90000"/>
              </a:lnSpc>
              <a:spcBef>
                <a:spcPts val="1000"/>
              </a:spcBef>
              <a:spcAft>
                <a:spcPts val="0"/>
              </a:spcAft>
              <a:buNone/>
            </a:pPr>
            <a:r>
              <a:rPr lang="pl-PL" sz="1800" i="1" kern="1200" baseline="0">
                <a:solidFill>
                  <a:srgbClr val="0E3D67"/>
                </a:solidFill>
                <a:effectLst/>
                <a:latin typeface="Open Sans" panose="020B0606030504020204" pitchFamily="34" charset="0"/>
                <a:ea typeface="Open Sans" panose="020B0606030504020204" pitchFamily="34" charset="0"/>
                <a:cs typeface="Open Sans" panose="020B0606030504020204" pitchFamily="34" charset="0"/>
              </a:rPr>
              <a:t>100 images per class</a:t>
            </a:r>
            <a:endParaRPr lang="en-US" sz="1600">
              <a:effectLst/>
            </a:endParaRPr>
          </a:p>
          <a:p>
            <a:pPr marL="486410" lvl="1" indent="-29210">
              <a:buClr>
                <a:schemeClr val="accent2"/>
              </a:buClr>
            </a:pPr>
            <a:endParaRPr lang="en-GB" sz="2000" i="1">
              <a:solidFill>
                <a:schemeClr val="tx2"/>
              </a:solidFill>
              <a:ea typeface="Open Sans"/>
              <a:cs typeface="Open Sans"/>
            </a:endParaRPr>
          </a:p>
        </p:txBody>
      </p:sp>
    </p:spTree>
    <p:extLst>
      <p:ext uri="{BB962C8B-B14F-4D97-AF65-F5344CB8AC3E}">
        <p14:creationId xmlns:p14="http://schemas.microsoft.com/office/powerpoint/2010/main" val="1286965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92117" y="2491947"/>
            <a:ext cx="3847408" cy="2867131"/>
          </a:xfrm>
        </p:spPr>
        <p:txBody>
          <a:bodyPr wrap="square" lIns="91440" tIns="45720" rIns="91440" bIns="45720" anchor="t">
            <a:noAutofit/>
          </a:bodyPr>
          <a:lstStyle/>
          <a:p>
            <a:pPr marL="0" indent="0">
              <a:buNone/>
            </a:pPr>
            <a:r>
              <a:rPr lang="pl-PL" sz="2400" b="1" i="1">
                <a:solidFill>
                  <a:schemeClr val="tx2"/>
                </a:solidFill>
                <a:latin typeface="Calibri"/>
                <a:ea typeface="Open Sans"/>
                <a:cs typeface="Open Sans"/>
              </a:rPr>
              <a:t>Baselines for my model:</a:t>
            </a:r>
          </a:p>
          <a:p>
            <a:pPr marL="0" indent="0">
              <a:buNone/>
            </a:pPr>
            <a:endParaRPr lang="pl-PL" sz="2000" b="1" i="1">
              <a:solidFill>
                <a:schemeClr val="tx2"/>
              </a:solidFill>
              <a:latin typeface="Calibri"/>
              <a:ea typeface="Open Sans"/>
              <a:cs typeface="Open Sans"/>
            </a:endParaRPr>
          </a:p>
          <a:p>
            <a:pPr marL="0" indent="0">
              <a:buNone/>
            </a:pPr>
            <a:endParaRPr lang="pl-PL" sz="2000" b="1" i="1">
              <a:solidFill>
                <a:schemeClr val="tx2"/>
              </a:solidFill>
              <a:latin typeface="Calibri"/>
              <a:ea typeface="Open Sans"/>
              <a:cs typeface="Open Sans"/>
            </a:endParaRPr>
          </a:p>
          <a:p>
            <a:pPr marL="0" indent="0">
              <a:buNone/>
            </a:pPr>
            <a:endParaRPr lang="en-GB" sz="2000" b="1" i="1">
              <a:solidFill>
                <a:schemeClr val="tx2"/>
              </a:solidFill>
              <a:latin typeface="Calibri"/>
              <a:ea typeface="Open Sans"/>
              <a:cs typeface="Open Sans"/>
            </a:endParaRPr>
          </a:p>
          <a:p>
            <a:pPr marL="486410" lvl="1" indent="-29210">
              <a:buClr>
                <a:schemeClr val="accent2"/>
              </a:buClr>
            </a:pPr>
            <a:endParaRPr lang="en-GB" sz="2000" i="1">
              <a:solidFill>
                <a:schemeClr val="tx2"/>
              </a:solidFill>
              <a:ea typeface="Open Sans"/>
              <a:cs typeface="Open Sans"/>
            </a:endParaRPr>
          </a:p>
          <a:p>
            <a:pPr marL="486410" lvl="1" indent="-29210">
              <a:buClr>
                <a:schemeClr val="accent2"/>
              </a:buClr>
            </a:pPr>
            <a:endParaRPr lang="en-GB" sz="2000" i="1">
              <a:solidFill>
                <a:schemeClr val="tx2"/>
              </a:solidFill>
              <a:ea typeface="Open Sans"/>
              <a:cs typeface="Open Sans"/>
            </a:endParaRPr>
          </a:p>
          <a:p>
            <a:pPr marL="486410" lvl="1" indent="-29210">
              <a:buClr>
                <a:schemeClr val="accent2"/>
              </a:buClr>
            </a:pPr>
            <a:endParaRPr lang="en-GB" sz="2000" i="1">
              <a:solidFill>
                <a:schemeClr val="tx2"/>
              </a:solidFill>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13" name="Picture 12" descr="A group of people in a classroom&#10;&#10;Description automatically generated">
            <a:extLst>
              <a:ext uri="{FF2B5EF4-FFF2-40B4-BE49-F238E27FC236}">
                <a16:creationId xmlns:a16="http://schemas.microsoft.com/office/drawing/2014/main" id="{EC50F33B-E733-190C-AC66-340369F8E8E4}"/>
              </a:ext>
            </a:extLst>
          </p:cNvPr>
          <p:cNvPicPr>
            <a:picLocks noChangeAspect="1"/>
          </p:cNvPicPr>
          <p:nvPr/>
        </p:nvPicPr>
        <p:blipFill>
          <a:blip r:embed="rId3"/>
          <a:stretch>
            <a:fillRect/>
          </a:stretch>
        </p:blipFill>
        <p:spPr>
          <a:xfrm>
            <a:off x="6096000" y="177467"/>
            <a:ext cx="5920154" cy="5758748"/>
          </a:xfrm>
          <a:prstGeom prst="rect">
            <a:avLst/>
          </a:prstGeom>
        </p:spPr>
      </p:pic>
      <p:sp>
        <p:nvSpPr>
          <p:cNvPr id="16" name="Rectangle 9">
            <a:extLst>
              <a:ext uri="{FF2B5EF4-FFF2-40B4-BE49-F238E27FC236}">
                <a16:creationId xmlns:a16="http://schemas.microsoft.com/office/drawing/2014/main" id="{DE9444F0-D788-E7BD-481A-D292ED235EE4}"/>
              </a:ext>
            </a:extLst>
          </p:cNvPr>
          <p:cNvSpPr>
            <a:spLocks noChangeArrowheads="1"/>
          </p:cNvSpPr>
          <p:nvPr/>
        </p:nvSpPr>
        <p:spPr bwMode="auto">
          <a:xfrm>
            <a:off x="592117" y="3174092"/>
            <a:ext cx="5160501" cy="14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solidFill>
                  <a:schemeClr val="tx2"/>
                </a:solidFill>
                <a:effectLst/>
                <a:latin typeface="Arial" panose="020B0604020202020204" pitchFamily="34" charset="0"/>
              </a:rPr>
              <a:t>Random guess: 50% accuracy.</a:t>
            </a:r>
          </a:p>
          <a:p>
            <a:pPr marL="0" marR="0" lvl="0" indent="0" algn="l" defTabSz="914400" rtl="0" eaLnBrk="0" fontAlgn="base" latinLnBrk="0" hangingPunct="0">
              <a:lnSpc>
                <a:spcPct val="100000"/>
              </a:lnSpc>
              <a:spcBef>
                <a:spcPct val="0"/>
              </a:spcBef>
              <a:spcAft>
                <a:spcPct val="0"/>
              </a:spcAft>
              <a:buClrTx/>
              <a:buSzTx/>
              <a:tabLst/>
            </a:pPr>
            <a:endParaRPr kumimoji="0" lang="pl-PL" altLang="en-US" sz="1600" b="0" i="0" u="none" strike="noStrike" cap="none" normalizeH="0" baseline="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solidFill>
                  <a:schemeClr val="tx2"/>
                </a:solidFill>
                <a:effectLst/>
                <a:latin typeface="Arial" panose="020B0604020202020204" pitchFamily="34" charset="0"/>
              </a:rPr>
              <a:t>Human-level performance: </a:t>
            </a:r>
            <a:r>
              <a:rPr lang="pl-PL" altLang="en-US" sz="1600">
                <a:solidFill>
                  <a:schemeClr val="tx2"/>
                </a:solidFill>
                <a:latin typeface="Arial" panose="020B0604020202020204" pitchFamily="34" charset="0"/>
              </a:rPr>
              <a:t> 100</a:t>
            </a:r>
            <a:r>
              <a:rPr kumimoji="0" lang="en-US" altLang="en-US" sz="1600" b="0" i="0" u="none" strike="noStrike" cap="none" normalizeH="0" baseline="0">
                <a:ln>
                  <a:noFill/>
                </a:ln>
                <a:solidFill>
                  <a:schemeClr val="tx2"/>
                </a:solidFill>
                <a:effectLst/>
                <a:latin typeface="Arial" panose="020B0604020202020204" pitchFamily="34" charset="0"/>
              </a:rPr>
              <a:t>% accuracy.</a:t>
            </a:r>
            <a:endParaRPr kumimoji="0" lang="pl-PL" altLang="en-US" sz="1600" b="0" i="0" u="none" strike="noStrike" cap="none" normalizeH="0" baseline="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solidFill>
                  <a:schemeClr val="tx2"/>
                </a:solidFill>
                <a:effectLst/>
                <a:latin typeface="Arial" panose="020B0604020202020204" pitchFamily="34" charset="0"/>
              </a:rPr>
              <a:t>Basic MLP (Multilayer Perceptron): Achieves around</a:t>
            </a:r>
            <a:r>
              <a:rPr lang="pl-PL" altLang="en-US" sz="1600">
                <a:solidFill>
                  <a:schemeClr val="tx2"/>
                </a:solidFill>
                <a:latin typeface="Arial" panose="020B0604020202020204" pitchFamily="34" charset="0"/>
              </a:rPr>
              <a:t> 54%</a:t>
            </a:r>
            <a:endParaRPr kumimoji="0" lang="en-US" altLang="en-US" sz="1600" b="0" i="0" u="none" strike="noStrike" cap="none" normalizeH="0" baseline="0">
              <a:ln>
                <a:noFill/>
              </a:ln>
              <a:solidFill>
                <a:schemeClr val="tx2"/>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2E58C9BE-2201-79D6-6F3E-6192600B76B2}"/>
              </a:ext>
            </a:extLst>
          </p:cNvPr>
          <p:cNvSpPr>
            <a:spLocks noChangeArrowheads="1"/>
          </p:cNvSpPr>
          <p:nvPr/>
        </p:nvSpPr>
        <p:spPr bwMode="auto">
          <a:xfrm>
            <a:off x="2095018" y="2892529"/>
            <a:ext cx="1485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97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0" y="2137940"/>
            <a:ext cx="4745620" cy="3627730"/>
          </a:xfrm>
        </p:spPr>
        <p:txBody>
          <a:bodyPr wrap="square" lIns="91440" tIns="45720" rIns="91440" bIns="45720" anchor="t">
            <a:noAutofit/>
          </a:bodyPr>
          <a:lstStyle/>
          <a:p>
            <a:pPr marL="457200" lvl="1" indent="0">
              <a:buClr>
                <a:schemeClr val="accent2"/>
              </a:buClr>
              <a:buNone/>
            </a:pPr>
            <a:r>
              <a:rPr lang="en-US" sz="2000" b="1">
                <a:ea typeface="Open Sans"/>
                <a:cs typeface="Open Sans"/>
              </a:rPr>
              <a:t>Iteration 1</a:t>
            </a:r>
            <a:r>
              <a:rPr lang="en-US" sz="2000">
                <a:ea typeface="Open Sans"/>
                <a:cs typeface="Open Sans"/>
              </a:rPr>
              <a:t>: Built a basic CNN</a:t>
            </a:r>
          </a:p>
          <a:p>
            <a:pPr marL="457200" lvl="1" indent="0">
              <a:buClr>
                <a:schemeClr val="accent2"/>
              </a:buClr>
              <a:buNone/>
            </a:pPr>
            <a:endParaRPr lang="pl-PL" sz="2000" b="1">
              <a:ea typeface="Open Sans"/>
              <a:cs typeface="Open Sans"/>
            </a:endParaRPr>
          </a:p>
          <a:p>
            <a:pPr marL="457200" lvl="1" indent="0">
              <a:buClr>
                <a:schemeClr val="accent2"/>
              </a:buClr>
              <a:buNone/>
            </a:pPr>
            <a:r>
              <a:rPr lang="en-US" sz="2000" b="1">
                <a:ea typeface="Open Sans"/>
                <a:cs typeface="Open Sans"/>
              </a:rPr>
              <a:t>Iteration 2</a:t>
            </a:r>
            <a:r>
              <a:rPr lang="en-US" sz="2000">
                <a:ea typeface="Open Sans"/>
                <a:cs typeface="Open Sans"/>
              </a:rPr>
              <a:t>:</a:t>
            </a:r>
            <a:r>
              <a:rPr lang="pl-PL" sz="2000">
                <a:ea typeface="Open Sans"/>
                <a:cs typeface="Open Sans"/>
              </a:rPr>
              <a:t> New data augmentation and architecture</a:t>
            </a:r>
            <a:endParaRPr lang="en-US" sz="2000">
              <a:ea typeface="Open Sans"/>
              <a:cs typeface="Open Sans"/>
            </a:endParaRPr>
          </a:p>
          <a:p>
            <a:pPr marL="457200" lvl="1" indent="0">
              <a:buClr>
                <a:schemeClr val="accent2"/>
              </a:buClr>
              <a:buNone/>
            </a:pPr>
            <a:endParaRPr lang="pl-PL" sz="2000" b="1">
              <a:ea typeface="Open Sans"/>
              <a:cs typeface="Open Sans"/>
            </a:endParaRPr>
          </a:p>
          <a:p>
            <a:pPr marL="457200" lvl="1" indent="0">
              <a:buClr>
                <a:schemeClr val="accent2"/>
              </a:buClr>
              <a:buNone/>
            </a:pPr>
            <a:r>
              <a:rPr lang="en-US" sz="2000" b="1">
                <a:ea typeface="Open Sans"/>
                <a:cs typeface="Open Sans"/>
              </a:rPr>
              <a:t>Iteration 3:</a:t>
            </a:r>
            <a:r>
              <a:rPr lang="pl-PL" sz="2000">
                <a:ea typeface="Open Sans"/>
                <a:cs typeface="Open Sans"/>
              </a:rPr>
              <a:t> MobileNet</a:t>
            </a:r>
            <a:endParaRPr lang="en-US" sz="2000" b="1">
              <a:ea typeface="Open Sans"/>
              <a:cs typeface="Open Sans"/>
            </a:endParaRPr>
          </a:p>
          <a:p>
            <a:pPr marL="457200" lvl="1" indent="0">
              <a:buClr>
                <a:schemeClr val="accent2"/>
              </a:buClr>
              <a:buNone/>
            </a:pPr>
            <a:endParaRPr lang="pl-PL" sz="2000" b="1">
              <a:ea typeface="Open Sans"/>
              <a:cs typeface="Open Sans"/>
            </a:endParaRPr>
          </a:p>
          <a:p>
            <a:pPr marL="457200" lvl="1" indent="0">
              <a:buClr>
                <a:schemeClr val="accent2"/>
              </a:buClr>
              <a:buNone/>
            </a:pPr>
            <a:r>
              <a:rPr lang="en-US" sz="2000" b="1">
                <a:ea typeface="Open Sans"/>
                <a:cs typeface="Open Sans"/>
              </a:rPr>
              <a:t>Iteration 4:</a:t>
            </a:r>
            <a:r>
              <a:rPr lang="pl-PL" sz="2000" b="1">
                <a:ea typeface="Open Sans"/>
                <a:cs typeface="Open Sans"/>
              </a:rPr>
              <a:t> </a:t>
            </a:r>
            <a:r>
              <a:rPr lang="pl-PL" sz="2000">
                <a:ea typeface="Open Sans"/>
                <a:cs typeface="Open Sans"/>
              </a:rPr>
              <a:t>EfficientNetB1</a:t>
            </a:r>
            <a:endParaRPr lang="en-GB" sz="200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0">
              <a:buNone/>
            </a:pPr>
            <a:endParaRPr lang="en-GB">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5" name="Picture 4" descr="A graph of different colored rectangular bars&#10;&#10;Description automatically generated with medium confidence">
            <a:extLst>
              <a:ext uri="{FF2B5EF4-FFF2-40B4-BE49-F238E27FC236}">
                <a16:creationId xmlns:a16="http://schemas.microsoft.com/office/drawing/2014/main" id="{97728653-93F5-3A20-C985-BB4DFDEDB146}"/>
              </a:ext>
            </a:extLst>
          </p:cNvPr>
          <p:cNvPicPr>
            <a:picLocks noChangeAspect="1"/>
          </p:cNvPicPr>
          <p:nvPr/>
        </p:nvPicPr>
        <p:blipFill>
          <a:blip r:embed="rId3"/>
          <a:stretch>
            <a:fillRect/>
          </a:stretch>
        </p:blipFill>
        <p:spPr>
          <a:xfrm>
            <a:off x="4572000" y="1087688"/>
            <a:ext cx="7330633" cy="4370969"/>
          </a:xfrm>
          <a:prstGeom prst="rect">
            <a:avLst/>
          </a:prstGeom>
        </p:spPr>
      </p:pic>
    </p:spTree>
    <p:extLst>
      <p:ext uri="{BB962C8B-B14F-4D97-AF65-F5344CB8AC3E}">
        <p14:creationId xmlns:p14="http://schemas.microsoft.com/office/powerpoint/2010/main" val="148770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DFC9CAF-BBE9-4F22-BA53-CE4EA456A87D}">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BUas Powerpoint</Template>
  <TotalTime>377</TotalTime>
  <Words>2196</Words>
  <Application>Microsoft Office PowerPoint</Application>
  <PresentationFormat>Widescreen</PresentationFormat>
  <Paragraphs>254</Paragraphs>
  <Slides>16</Slides>
  <Notes>14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Lato</vt:lpstr>
      <vt:lpstr>Open Sans</vt:lpstr>
      <vt:lpstr>Open Sans Semibold</vt:lpstr>
      <vt:lpstr>Open Sans Semibold</vt:lpstr>
      <vt:lpstr>Söhne</vt:lpstr>
      <vt:lpstr>TITLE SIDE</vt:lpstr>
      <vt:lpstr>TEXT SLIDE</vt:lpstr>
      <vt:lpstr>Project Proposal: Classroom Occupancy Detection System</vt:lpstr>
      <vt:lpstr>Project Pitch</vt:lpstr>
      <vt:lpstr>PowerPoint Presentation</vt:lpstr>
      <vt:lpstr>PowerPoint Presentation</vt:lpstr>
      <vt:lpstr>Project Pitch</vt:lpstr>
      <vt:lpstr>Project Pitch</vt:lpstr>
      <vt:lpstr>Problem Overview</vt:lpstr>
      <vt:lpstr>Problem Overview</vt:lpstr>
      <vt:lpstr>Model Overview</vt:lpstr>
      <vt:lpstr>Model Overview</vt:lpstr>
      <vt:lpstr>Model Performance</vt:lpstr>
      <vt:lpstr>Model Interpretability</vt:lpstr>
      <vt:lpstr>User Study</vt:lpstr>
      <vt:lpstr>User Study</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Kacper Sarnowski</cp:lastModifiedBy>
  <cp:revision>101</cp:revision>
  <dcterms:created xsi:type="dcterms:W3CDTF">2022-12-20T17:29:36Z</dcterms:created>
  <dcterms:modified xsi:type="dcterms:W3CDTF">2024-04-12T13:34:43Z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